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.xml" ContentType="application/vnd.openxmlformats-officedocument.presentationml.notesSlide+xml"/>
  <Override PartName="/ppt/charts/chart5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2.xml" ContentType="application/vnd.openxmlformats-officedocument.themeOverride+xml"/>
  <Override PartName="/ppt/drawings/drawing3.xml" ContentType="application/vnd.openxmlformats-officedocument.drawingml.chartshapes+xml"/>
  <Override PartName="/ppt/charts/chart6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drawings/drawing4.xml" ContentType="application/vnd.openxmlformats-officedocument.drawingml.chartshapes+xml"/>
  <Override PartName="/ppt/charts/chart7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drawings/drawing5.xml" ContentType="application/vnd.openxmlformats-officedocument.drawingml.chartshapes+xml"/>
  <Override PartName="/ppt/notesSlides/notesSlide2.xml" ContentType="application/vnd.openxmlformats-officedocument.presentationml.notesSlide+xml"/>
  <Override PartName="/ppt/charts/chart8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heme/themeOverride3.xml" ContentType="application/vnd.openxmlformats-officedocument.themeOverride+xml"/>
  <Override PartName="/ppt/charts/chart9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drawings/drawing6.xml" ContentType="application/vnd.openxmlformats-officedocument.drawingml.chartshapes+xml"/>
  <Override PartName="/ppt/charts/chart10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theme/themeOverride4.xml" ContentType="application/vnd.openxmlformats-officedocument.themeOverride+xml"/>
  <Override PartName="/ppt/charts/chart11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2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theme/themeOverride5.xml" ContentType="application/vnd.openxmlformats-officedocument.themeOverride+xml"/>
  <Override PartName="/ppt/drawings/drawing7.xml" ContentType="application/vnd.openxmlformats-officedocument.drawingml.chartshapes+xml"/>
  <Override PartName="/ppt/charts/chart13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theme/themeOverride6.xml" ContentType="application/vnd.openxmlformats-officedocument.themeOverride+xml"/>
  <Override PartName="/ppt/charts/chart14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5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theme/themeOverride7.xml" ContentType="application/vnd.openxmlformats-officedocument.themeOverride+xml"/>
  <Override PartName="/ppt/charts/chart16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2" r:id="rId1"/>
  </p:sldMasterIdLst>
  <p:notesMasterIdLst>
    <p:notesMasterId r:id="rId22"/>
  </p:notesMasterIdLst>
  <p:sldIdLst>
    <p:sldId id="256" r:id="rId2"/>
    <p:sldId id="262" r:id="rId3"/>
    <p:sldId id="282" r:id="rId4"/>
    <p:sldId id="259" r:id="rId5"/>
    <p:sldId id="279" r:id="rId6"/>
    <p:sldId id="264" r:id="rId7"/>
    <p:sldId id="260" r:id="rId8"/>
    <p:sldId id="281" r:id="rId9"/>
    <p:sldId id="268" r:id="rId10"/>
    <p:sldId id="266" r:id="rId11"/>
    <p:sldId id="265" r:id="rId12"/>
    <p:sldId id="269" r:id="rId13"/>
    <p:sldId id="270" r:id="rId14"/>
    <p:sldId id="271" r:id="rId15"/>
    <p:sldId id="272" r:id="rId16"/>
    <p:sldId id="276" r:id="rId17"/>
    <p:sldId id="273" r:id="rId18"/>
    <p:sldId id="275" r:id="rId19"/>
    <p:sldId id="277" r:id="rId20"/>
    <p:sldId id="278" r:id="rId2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96" y="5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_____Microsoft_Excel.xlsx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9.xml"/><Relationship Id="rId1" Type="http://schemas.microsoft.com/office/2011/relationships/chartStyle" Target="style9.xml"/><Relationship Id="rId4" Type="http://schemas.openxmlformats.org/officeDocument/2006/relationships/package" Target="../embeddings/_____Microsoft_Excel8.xlsx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11.xml"/><Relationship Id="rId1" Type="http://schemas.microsoft.com/office/2011/relationships/chartStyle" Target="style11.xml"/><Relationship Id="rId5" Type="http://schemas.openxmlformats.org/officeDocument/2006/relationships/chartUserShapes" Target="../drawings/drawing7.xml"/><Relationship Id="rId4" Type="http://schemas.openxmlformats.org/officeDocument/2006/relationships/package" Target="../embeddings/_____Microsoft_Excel10.xlsx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12.xml"/><Relationship Id="rId1" Type="http://schemas.microsoft.com/office/2011/relationships/chartStyle" Target="style12.xml"/><Relationship Id="rId4" Type="http://schemas.openxmlformats.org/officeDocument/2006/relationships/package" Target="../embeddings/_____Microsoft_Excel11.xlsx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2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7.xml"/><Relationship Id="rId2" Type="http://schemas.microsoft.com/office/2011/relationships/chartColorStyle" Target="colors14.xml"/><Relationship Id="rId1" Type="http://schemas.microsoft.com/office/2011/relationships/chartStyle" Target="style14.xml"/><Relationship Id="rId4" Type="http://schemas.openxmlformats.org/officeDocument/2006/relationships/package" Target="../embeddings/_____Microsoft_Excel13.xlsx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4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4.xml"/><Relationship Id="rId1" Type="http://schemas.microsoft.com/office/2011/relationships/chartStyle" Target="style4.xml"/><Relationship Id="rId5" Type="http://schemas.openxmlformats.org/officeDocument/2006/relationships/chartUserShapes" Target="../drawings/drawing3.xml"/><Relationship Id="rId4" Type="http://schemas.openxmlformats.org/officeDocument/2006/relationships/oleObject" Target="&#1044;&#1080;&#1072;&#1075;&#1088;&#1072;&#1084;&#1084;&#1072;%20&#1074;%20Microsoft%20PowerPoint" TargetMode="Externa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4.xlsx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chartUserShapes" Target="../drawings/drawing4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5.xlsx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chartUserShapes" Target="../drawings/drawing5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package" Target="../embeddings/_____Microsoft_Excel6.xlsx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7.xlsx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chartUserShapes" Target="../drawings/drawing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4.9140520896493435E-2"/>
          <c:y val="6.3877193748587163E-2"/>
          <c:w val="0.77691922150268655"/>
          <c:h val="0.81521521341526071"/>
        </c:manualLayout>
      </c:layout>
      <c:bar3DChart>
        <c:barDir val="col"/>
        <c:grouping val="percentStacked"/>
        <c:varyColors val="0"/>
        <c:ser>
          <c:idx val="0"/>
          <c:order val="0"/>
          <c:tx>
            <c:strRef>
              <c:f>виконання!$B$5</c:f>
              <c:strCache>
                <c:ptCount val="1"/>
                <c:pt idx="0">
                  <c:v>Власні доходи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fld id="{A240F36C-511C-46A5-AD01-55E2FAD2F4CF}" type="VALUE">
                      <a:rPr lang="ru-RU" sz="1600" b="1"/>
                      <a:pPr/>
                      <a:t>[ЗНАЧЕНИЕ]</a:t>
                    </a:fld>
                    <a:r>
                      <a:rPr lang="ru-RU" sz="1600" b="1" dirty="0"/>
                      <a:t> </a:t>
                    </a:r>
                    <a:r>
                      <a:rPr lang="ru-RU" sz="1600" b="1" dirty="0" smtClean="0"/>
                      <a:t>тис. </a:t>
                    </a:r>
                    <a:r>
                      <a:rPr lang="ru-RU" sz="1600" b="1" dirty="0" err="1" smtClean="0"/>
                      <a:t>грн</a:t>
                    </a:r>
                    <a:r>
                      <a:rPr lang="ru-RU" sz="1600" b="1" dirty="0" smtClean="0"/>
                      <a:t>  </a:t>
                    </a:r>
                  </a:p>
                  <a:p>
                    <a:r>
                      <a:rPr lang="ru-RU" sz="1600" b="1" dirty="0" err="1" smtClean="0"/>
                      <a:t>або</a:t>
                    </a:r>
                    <a:r>
                      <a:rPr lang="ru-RU" sz="1600" b="1" dirty="0" smtClean="0"/>
                      <a:t> 56,6%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E314-4E5E-9C20-205BC155378B}"/>
                </c:ext>
              </c:extLst>
            </c:dLbl>
            <c:dLbl>
              <c:idx val="1"/>
              <c:layout>
                <c:manualLayout>
                  <c:x val="4.2164159407646704E-3"/>
                  <c:y val="0"/>
                </c:manualLayout>
              </c:layout>
              <c:tx>
                <c:rich>
                  <a:bodyPr/>
                  <a:lstStyle/>
                  <a:p>
                    <a:fld id="{643E1EBC-E4BE-4EE7-87BA-70C1957D2F4D}" type="VALUE">
                      <a:rPr lang="ru-RU" sz="1600" b="1" smtClean="0"/>
                      <a:pPr/>
                      <a:t>[ЗНАЧЕНИЕ]</a:t>
                    </a:fld>
                    <a:r>
                      <a:rPr lang="ru-RU" sz="1600" b="1" dirty="0" smtClean="0"/>
                      <a:t> тис. </a:t>
                    </a:r>
                    <a:r>
                      <a:rPr lang="ru-RU" sz="1600" b="1" dirty="0" err="1" smtClean="0"/>
                      <a:t>грн</a:t>
                    </a:r>
                    <a:r>
                      <a:rPr lang="ru-RU" sz="1600" b="1" dirty="0" smtClean="0"/>
                      <a:t> </a:t>
                    </a:r>
                  </a:p>
                  <a:p>
                    <a:r>
                      <a:rPr lang="ru-RU" sz="1600" b="1" dirty="0" err="1" smtClean="0"/>
                      <a:t>або</a:t>
                    </a:r>
                    <a:r>
                      <a:rPr lang="ru-RU" sz="1600" b="1" dirty="0" smtClean="0"/>
                      <a:t> 100%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6391107396680626"/>
                      <c:h val="9.6112908133310276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E314-4E5E-9C20-205BC155378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виконання!$C$4</c:f>
              <c:strCache>
                <c:ptCount val="1"/>
                <c:pt idx="0">
                  <c:v>Загальний фонд</c:v>
                </c:pt>
              </c:strCache>
            </c:strRef>
          </c:cat>
          <c:val>
            <c:numRef>
              <c:f>виконання!$C$5:$D$5</c:f>
              <c:numCache>
                <c:formatCode>0.0</c:formatCode>
                <c:ptCount val="2"/>
                <c:pt idx="0">
                  <c:v>19303</c:v>
                </c:pt>
                <c:pt idx="1">
                  <c:v>2029.1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314-4E5E-9C20-205BC155378B}"/>
            </c:ext>
          </c:extLst>
        </c:ser>
        <c:ser>
          <c:idx val="1"/>
          <c:order val="1"/>
          <c:tx>
            <c:strRef>
              <c:f>виконання!$B$6</c:f>
              <c:strCache>
                <c:ptCount val="1"/>
                <c:pt idx="0">
                  <c:v>Субвенції з державного та інших бюджетів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/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90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B4EE3B4E-0B3D-4B3E-AA91-07ADFBBA6DCD}" type="VALUE">
                      <a:rPr lang="ru-RU" sz="1600"/>
                      <a:pPr>
                        <a:defRPr sz="900" b="1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[ЗНАЧЕНИЕ]</a:t>
                    </a:fld>
                    <a:r>
                      <a:rPr lang="ru-RU" sz="1600" dirty="0"/>
                      <a:t> </a:t>
                    </a:r>
                    <a:r>
                      <a:rPr lang="ru-RU" sz="1600" dirty="0" smtClean="0"/>
                      <a:t>тис. </a:t>
                    </a:r>
                    <a:r>
                      <a:rPr lang="ru-RU" sz="1600" dirty="0" err="1" smtClean="0"/>
                      <a:t>грн</a:t>
                    </a:r>
                    <a:r>
                      <a:rPr lang="ru-RU" sz="1600" dirty="0" smtClean="0"/>
                      <a:t> </a:t>
                    </a:r>
                  </a:p>
                  <a:p>
                    <a:pPr>
                      <a:defRPr sz="90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sz="1600" dirty="0" err="1" smtClean="0"/>
                      <a:t>або</a:t>
                    </a:r>
                    <a:r>
                      <a:rPr lang="ru-RU" sz="1600" dirty="0" smtClean="0"/>
                      <a:t> 43,4%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E314-4E5E-9C20-205BC155378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виконання!$C$4</c:f>
              <c:strCache>
                <c:ptCount val="1"/>
                <c:pt idx="0">
                  <c:v>Загальний фонд</c:v>
                </c:pt>
              </c:strCache>
            </c:strRef>
          </c:cat>
          <c:val>
            <c:numRef>
              <c:f>виконання!$C$6:$D$6</c:f>
              <c:numCache>
                <c:formatCode>0.0</c:formatCode>
                <c:ptCount val="2"/>
                <c:pt idx="0">
                  <c:v>14809.4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314-4E5E-9C20-205BC155378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400414344"/>
        <c:axId val="400421888"/>
        <c:axId val="0"/>
      </c:bar3DChart>
      <c:catAx>
        <c:axId val="40041434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400421888"/>
        <c:crosses val="autoZero"/>
        <c:auto val="1"/>
        <c:lblAlgn val="ctr"/>
        <c:lblOffset val="100"/>
        <c:noMultiLvlLbl val="0"/>
      </c:catAx>
      <c:valAx>
        <c:axId val="4004218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00414344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r"/>
      <c:layout>
        <c:manualLayout>
          <c:xMode val="edge"/>
          <c:yMode val="edge"/>
          <c:x val="0"/>
          <c:y val="0.93252746849545909"/>
          <c:w val="0.80629517707749931"/>
          <c:h val="6.694449225252255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rgbClr val="002060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2">
    <c:autoUpdate val="0"/>
  </c:externalData>
  <c:userShapes r:id="rId3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5.2713645584692131E-2"/>
          <c:y val="7.6593105303770906E-2"/>
          <c:w val="0.94394370049196497"/>
          <c:h val="0.83351268921835353"/>
        </c:manualLayout>
      </c:layout>
      <c:bar3DChart>
        <c:barDir val="col"/>
        <c:grouping val="clustered"/>
        <c:varyColors val="0"/>
        <c:ser>
          <c:idx val="0"/>
          <c:order val="0"/>
          <c:spPr>
            <a:gradFill flip="none" rotWithShape="1">
              <a:gsLst>
                <a:gs pos="0">
                  <a:srgbClr val="5FCBEF">
                    <a:shade val="30000"/>
                    <a:satMod val="115000"/>
                  </a:srgbClr>
                </a:gs>
                <a:gs pos="50000">
                  <a:srgbClr val="5FCBEF">
                    <a:shade val="67500"/>
                    <a:satMod val="115000"/>
                  </a:srgbClr>
                </a:gs>
                <a:gs pos="100000">
                  <a:srgbClr val="5FCBE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-5.0925337632079971E-17"/>
                  <c:y val="0.1759259259259257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468B-4991-AB42-F72B2794D15C}"/>
                </c:ext>
              </c:extLst>
            </c:dLbl>
            <c:dLbl>
              <c:idx val="1"/>
              <c:layout>
                <c:manualLayout>
                  <c:x val="-2.3898198941404315E-3"/>
                  <c:y val="0.5840454344497469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468B-4991-AB42-F72B2794D15C}"/>
                </c:ext>
              </c:extLst>
            </c:dLbl>
            <c:dLbl>
              <c:idx val="2"/>
              <c:layout>
                <c:manualLayout>
                  <c:x val="-3.6157786823549248E-3"/>
                  <c:y val="0.4849377270760918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468B-4991-AB42-F72B2794D15C}"/>
                </c:ext>
              </c:extLst>
            </c:dLbl>
            <c:dLbl>
              <c:idx val="3"/>
              <c:layout>
                <c:manualLayout>
                  <c:x val="-2.5266710767123069E-3"/>
                  <c:y val="0.5461062489401352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468B-4991-AB42-F72B2794D15C}"/>
                </c:ext>
              </c:extLst>
            </c:dLbl>
            <c:dLbl>
              <c:idx val="4"/>
              <c:layout>
                <c:manualLayout>
                  <c:x val="2.7424794104088388E-3"/>
                  <c:y val="0.595502843614148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468B-4991-AB42-F72B2794D15C}"/>
                </c:ext>
              </c:extLst>
            </c:dLbl>
            <c:dLbl>
              <c:idx val="5"/>
              <c:layout>
                <c:manualLayout>
                  <c:x val="-2.526671076712228E-3"/>
                  <c:y val="0.5159195506305289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468B-4991-AB42-F72B2794D15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виконання!$B$125:$B$130</c:f>
              <c:strCache>
                <c:ptCount val="6"/>
                <c:pt idx="0">
                  <c:v>на 01.02.2023 року</c:v>
                </c:pt>
                <c:pt idx="1">
                  <c:v>на 01.03.2023 року</c:v>
                </c:pt>
                <c:pt idx="2">
                  <c:v>на 01.04.2023 року</c:v>
                </c:pt>
                <c:pt idx="3">
                  <c:v>на 01.05.2023 року</c:v>
                </c:pt>
                <c:pt idx="4">
                  <c:v>на 01.06.2023 року</c:v>
                </c:pt>
                <c:pt idx="5">
                  <c:v>на 01.07.2023 року</c:v>
                </c:pt>
              </c:strCache>
            </c:strRef>
          </c:cat>
          <c:val>
            <c:numRef>
              <c:f>виконання!$C$125:$C$130</c:f>
              <c:numCache>
                <c:formatCode>#,##0.0</c:formatCode>
                <c:ptCount val="6"/>
                <c:pt idx="0">
                  <c:v>1884</c:v>
                </c:pt>
                <c:pt idx="1">
                  <c:v>2166.6</c:v>
                </c:pt>
                <c:pt idx="2">
                  <c:v>2102.8000000000002</c:v>
                </c:pt>
                <c:pt idx="3">
                  <c:v>2151.3000000000002</c:v>
                </c:pt>
                <c:pt idx="4">
                  <c:v>2185.4</c:v>
                </c:pt>
                <c:pt idx="5">
                  <c:v>2143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68B-4991-AB42-F72B2794D15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65961632"/>
        <c:axId val="365963600"/>
        <c:axId val="0"/>
      </c:bar3DChart>
      <c:catAx>
        <c:axId val="3659616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365963600"/>
        <c:crosses val="autoZero"/>
        <c:auto val="1"/>
        <c:lblAlgn val="ctr"/>
        <c:lblOffset val="100"/>
        <c:noMultiLvlLbl val="0"/>
      </c:catAx>
      <c:valAx>
        <c:axId val="3659636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659616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5.3251048178216305E-2"/>
          <c:y val="5.5078686807010099E-2"/>
          <c:w val="0.93139139165329243"/>
          <c:h val="0.84614524184657447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виконання!$B$6</c:f>
              <c:strCache>
                <c:ptCount val="1"/>
                <c:pt idx="0">
                  <c:v>І півріччя 2022 року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-4.1884255004976095E-3"/>
                  <c:y val="0.4612840020087096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9D2E-4F31-A0B2-BEA0E44D530A}"/>
                </c:ext>
              </c:extLst>
            </c:dLbl>
            <c:dLbl>
              <c:idx val="1"/>
              <c:layout>
                <c:manualLayout>
                  <c:x val="2.7922836669984062E-3"/>
                  <c:y val="2.06545075526287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9D2E-4F31-A0B2-BEA0E44D530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виконання!$C$5:$D$5</c:f>
              <c:strCache>
                <c:ptCount val="2"/>
                <c:pt idx="0">
                  <c:v>Загальний фонд, тис.грн</c:v>
                </c:pt>
                <c:pt idx="1">
                  <c:v>Спеціальний фонд, тис.грн</c:v>
                </c:pt>
              </c:strCache>
            </c:strRef>
          </c:cat>
          <c:val>
            <c:numRef>
              <c:f>виконання!$C$6:$D$6</c:f>
              <c:numCache>
                <c:formatCode>#,##0.0</c:formatCode>
                <c:ptCount val="2"/>
                <c:pt idx="0">
                  <c:v>35371.1</c:v>
                </c:pt>
                <c:pt idx="1">
                  <c:v>737.9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D2E-4F31-A0B2-BEA0E44D530A}"/>
            </c:ext>
          </c:extLst>
        </c:ser>
        <c:ser>
          <c:idx val="1"/>
          <c:order val="1"/>
          <c:tx>
            <c:strRef>
              <c:f>виконання!$B$7</c:f>
              <c:strCache>
                <c:ptCount val="1"/>
                <c:pt idx="0">
                  <c:v>І півріччя 2023 року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3.9563581453388045E-3"/>
                  <c:y val="0.2455989003055891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9D2E-4F31-A0B2-BEA0E44D530A}"/>
                </c:ext>
              </c:extLst>
            </c:dLbl>
            <c:dLbl>
              <c:idx val="1"/>
              <c:layout>
                <c:manualLayout>
                  <c:x val="1.0951578393308984E-2"/>
                  <c:y val="4.81938509561338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9D2E-4F31-A0B2-BEA0E44D530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bg2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виконання!$C$5:$D$5</c:f>
              <c:strCache>
                <c:ptCount val="2"/>
                <c:pt idx="0">
                  <c:v>Загальний фонд, тис.грн</c:v>
                </c:pt>
                <c:pt idx="1">
                  <c:v>Спеціальний фонд, тис.грн</c:v>
                </c:pt>
              </c:strCache>
            </c:strRef>
          </c:cat>
          <c:val>
            <c:numRef>
              <c:f>виконання!$C$7:$D$7</c:f>
              <c:numCache>
                <c:formatCode>#,##0.0</c:formatCode>
                <c:ptCount val="2"/>
                <c:pt idx="0">
                  <c:v>38319.699999999997</c:v>
                </c:pt>
                <c:pt idx="1">
                  <c:v>1638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D2E-4F31-A0B2-BEA0E44D530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shape val="box"/>
        <c:axId val="423466800"/>
        <c:axId val="423467456"/>
        <c:axId val="0"/>
      </c:bar3DChart>
      <c:catAx>
        <c:axId val="4234668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23467456"/>
        <c:crosses val="autoZero"/>
        <c:auto val="1"/>
        <c:lblAlgn val="ctr"/>
        <c:lblOffset val="100"/>
        <c:noMultiLvlLbl val="0"/>
      </c:catAx>
      <c:valAx>
        <c:axId val="4234674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234668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accent1">
          <a:alpha val="90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26194627624671918"/>
          <c:y val="2.0121250337664684E-3"/>
          <c:w val="0.71532455708661413"/>
          <c:h val="0.9181028671197381"/>
        </c:manualLayout>
      </c:layout>
      <c:bar3DChart>
        <c:barDir val="bar"/>
        <c:grouping val="clustered"/>
        <c:varyColors val="0"/>
        <c:ser>
          <c:idx val="0"/>
          <c:order val="0"/>
          <c:tx>
            <c:strRef>
              <c:f>виконання!$B$19</c:f>
              <c:strCache>
                <c:ptCount val="1"/>
                <c:pt idx="0">
                  <c:v>І півріччя 2022 року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9"/>
              <c:layout>
                <c:manualLayout>
                  <c:x val="-6.041666666666682E-2"/>
                  <c:y val="-2.012125033766468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34A2-410D-8D13-DBCD5BC996D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виконання!$C$18:$L$18</c:f>
              <c:strCache>
                <c:ptCount val="10"/>
                <c:pt idx="1">
                  <c:v>Міжбюджетні трансферти</c:v>
                </c:pt>
                <c:pt idx="2">
                  <c:v>Житлово-комунальне господарство, інша діяльність</c:v>
                </c:pt>
                <c:pt idx="3">
                  <c:v>Фізична культура і спорт</c:v>
                </c:pt>
                <c:pt idx="4">
                  <c:v>Культура і мистецтво</c:v>
                </c:pt>
                <c:pt idx="5">
                  <c:v>Соціальний захист та соціальне забезпечення</c:v>
                </c:pt>
                <c:pt idx="6">
                  <c:v>Охорона здоров'я</c:v>
                </c:pt>
                <c:pt idx="7">
                  <c:v>Освіта</c:v>
                </c:pt>
                <c:pt idx="8">
                  <c:v>Державне управління</c:v>
                </c:pt>
                <c:pt idx="9">
                  <c:v>Загальний фонд всього, в тому числі</c:v>
                </c:pt>
              </c:strCache>
            </c:strRef>
          </c:cat>
          <c:val>
            <c:numRef>
              <c:f>виконання!$C$19:$L$19</c:f>
              <c:numCache>
                <c:formatCode>#,##0.0</c:formatCode>
                <c:ptCount val="10"/>
                <c:pt idx="1">
                  <c:v>185.9</c:v>
                </c:pt>
                <c:pt idx="2">
                  <c:v>2408.9</c:v>
                </c:pt>
                <c:pt idx="3">
                  <c:v>1093.3</c:v>
                </c:pt>
                <c:pt idx="4">
                  <c:v>1627.6</c:v>
                </c:pt>
                <c:pt idx="5">
                  <c:v>579.20000000000005</c:v>
                </c:pt>
                <c:pt idx="6">
                  <c:v>297.39999999999998</c:v>
                </c:pt>
                <c:pt idx="7">
                  <c:v>25472.6</c:v>
                </c:pt>
                <c:pt idx="8">
                  <c:v>3706.2</c:v>
                </c:pt>
                <c:pt idx="9">
                  <c:v>35371.1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4A2-410D-8D13-DBCD5BC996D2}"/>
            </c:ext>
          </c:extLst>
        </c:ser>
        <c:ser>
          <c:idx val="1"/>
          <c:order val="1"/>
          <c:tx>
            <c:strRef>
              <c:f>виконання!$B$20</c:f>
              <c:strCache>
                <c:ptCount val="1"/>
                <c:pt idx="0">
                  <c:v>І півріччя 2023 року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7"/>
              <c:layout>
                <c:manualLayout>
                  <c:x val="1.041666666666743E-3"/>
                  <c:y val="-6.036375101299404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34A2-410D-8D13-DBCD5BC996D2}"/>
                </c:ext>
              </c:extLst>
            </c:dLbl>
            <c:dLbl>
              <c:idx val="8"/>
              <c:layout>
                <c:manualLayout>
                  <c:x val="1.0416666666666667E-3"/>
                  <c:y val="-4.024250067532936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34A2-410D-8D13-DBCD5BC996D2}"/>
                </c:ext>
              </c:extLst>
            </c:dLbl>
            <c:dLbl>
              <c:idx val="9"/>
              <c:layout>
                <c:manualLayout>
                  <c:x val="-6.0763861548556432E-2"/>
                  <c:y val="-1.816140886776773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34A2-410D-8D13-DBCD5BC996D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виконання!$C$18:$L$18</c:f>
              <c:strCache>
                <c:ptCount val="10"/>
                <c:pt idx="1">
                  <c:v>Міжбюджетні трансферти</c:v>
                </c:pt>
                <c:pt idx="2">
                  <c:v>Житлово-комунальне господарство, інша діяльність</c:v>
                </c:pt>
                <c:pt idx="3">
                  <c:v>Фізична культура і спорт</c:v>
                </c:pt>
                <c:pt idx="4">
                  <c:v>Культура і мистецтво</c:v>
                </c:pt>
                <c:pt idx="5">
                  <c:v>Соціальний захист та соціальне забезпечення</c:v>
                </c:pt>
                <c:pt idx="6">
                  <c:v>Охорона здоров'я</c:v>
                </c:pt>
                <c:pt idx="7">
                  <c:v>Освіта</c:v>
                </c:pt>
                <c:pt idx="8">
                  <c:v>Державне управління</c:v>
                </c:pt>
                <c:pt idx="9">
                  <c:v>Загальний фонд всього, в тому числі</c:v>
                </c:pt>
              </c:strCache>
            </c:strRef>
          </c:cat>
          <c:val>
            <c:numRef>
              <c:f>виконання!$C$20:$L$20</c:f>
              <c:numCache>
                <c:formatCode>#,##0.0</c:formatCode>
                <c:ptCount val="10"/>
                <c:pt idx="1">
                  <c:v>2026.8</c:v>
                </c:pt>
                <c:pt idx="2">
                  <c:v>2577.1</c:v>
                </c:pt>
                <c:pt idx="3">
                  <c:v>1197.4000000000001</c:v>
                </c:pt>
                <c:pt idx="4">
                  <c:v>1342.6</c:v>
                </c:pt>
                <c:pt idx="5">
                  <c:v>818</c:v>
                </c:pt>
                <c:pt idx="6">
                  <c:v>339.9</c:v>
                </c:pt>
                <c:pt idx="7">
                  <c:v>25558.6</c:v>
                </c:pt>
                <c:pt idx="8">
                  <c:v>4459.3</c:v>
                </c:pt>
                <c:pt idx="9">
                  <c:v>38319.699999999997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4A2-410D-8D13-DBCD5BC996D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412551344"/>
        <c:axId val="412556920"/>
        <c:axId val="0"/>
      </c:bar3DChart>
      <c:catAx>
        <c:axId val="41255134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12556920"/>
        <c:crosses val="autoZero"/>
        <c:auto val="1"/>
        <c:lblAlgn val="ctr"/>
        <c:lblOffset val="100"/>
        <c:noMultiLvlLbl val="0"/>
      </c:catAx>
      <c:valAx>
        <c:axId val="41255692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125513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9587443072308961"/>
          <c:w val="0.37944586614173226"/>
          <c:h val="4.125569276910390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  <c:userShapes r:id="rId5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8796364432879853"/>
          <c:y val="0.20948384485630422"/>
          <c:w val="0.81195479397482406"/>
          <c:h val="0.7904812374955581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7F60-44A7-91BA-A6477E6C49BC}"/>
              </c:ext>
            </c:extLst>
          </c:dPt>
          <c:dPt>
            <c:idx val="1"/>
            <c:bubble3D val="0"/>
            <c:explosion val="8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7F60-44A7-91BA-A6477E6C49BC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7F60-44A7-91BA-A6477E6C49BC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7F60-44A7-91BA-A6477E6C49BC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7F60-44A7-91BA-A6477E6C49BC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7F60-44A7-91BA-A6477E6C49BC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D-7F60-44A7-91BA-A6477E6C49BC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F-7F60-44A7-91BA-A6477E6C49BC}"/>
              </c:ext>
            </c:extLst>
          </c:dPt>
          <c:dLbls>
            <c:dLbl>
              <c:idx val="0"/>
              <c:layout>
                <c:manualLayout>
                  <c:x val="9.1702644253357932E-2"/>
                  <c:y val="-5.131836165691584E-5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40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fld id="{D2737234-E5B4-43C6-A778-E753B2911C72}" type="CELLRANGE">
                      <a:rPr lang="en-US" sz="1400" b="1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>
                        <a:defRPr sz="1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pPr>
                      <a:t>[ДИАПАЗОН ЯЧЕЕК]</a:t>
                    </a:fld>
                    <a:r>
                      <a:rPr lang="en-US" sz="1400" b="1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  <a:fld id="{82B00C01-86DB-4D6F-A0B0-32BD22D6A92D}" type="PERCENTAGE">
                      <a:rPr lang="en-US" sz="1400" b="1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>
                        <a:defRPr sz="1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pPr>
                      <a:t>[ПРОЦЕНТ]</a:t>
                    </a:fld>
                    <a:endParaRPr lang="en-US" sz="1400" b="1" baseline="0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>
                  <c15:layout>
                    <c:manualLayout>
                      <c:w val="0.18730585669229435"/>
                      <c:h val="0.19741433052022886"/>
                    </c:manualLayout>
                  </c15:layout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1-7F60-44A7-91BA-A6477E6C49BC}"/>
                </c:ext>
              </c:extLst>
            </c:dLbl>
            <c:dLbl>
              <c:idx val="1"/>
              <c:layout>
                <c:manualLayout>
                  <c:x val="-9.0951714152228191E-2"/>
                  <c:y val="-0.29949051977035474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40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fld id="{37DD2BB7-12A7-440A-9F0F-CD8BAD340982}" type="CELLRANGE">
                      <a:rPr lang="en-US" sz="1400" b="1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>
                        <a:defRPr sz="1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pPr>
                      <a:t>[ДИАПАЗОН ЯЧЕЕК]</a:t>
                    </a:fld>
                    <a:r>
                      <a:rPr lang="en-US" sz="1400" b="1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  <a:fld id="{6FD8E661-5B7F-421C-BE7A-90DD0EDE580C}" type="PERCENTAGE">
                      <a:rPr lang="en-US" sz="1400" b="1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>
                        <a:defRPr sz="1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pPr>
                      <a:t>[ПРОЦЕНТ]</a:t>
                    </a:fld>
                    <a:endParaRPr lang="en-US" sz="1400" b="1" baseline="0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>
                  <c15:layout>
                    <c:manualLayout>
                      <c:w val="0.35239351318156131"/>
                      <c:h val="0.1436074692023698"/>
                    </c:manualLayout>
                  </c15:layout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3-7F60-44A7-91BA-A6477E6C49BC}"/>
                </c:ext>
              </c:extLst>
            </c:dLbl>
            <c:dLbl>
              <c:idx val="2"/>
              <c:layout>
                <c:manualLayout>
                  <c:x val="-3.3527813034783333E-2"/>
                  <c:y val="0.33815044039442826"/>
                </c:manualLayout>
              </c:layout>
              <c:tx>
                <c:rich>
                  <a:bodyPr/>
                  <a:lstStyle/>
                  <a:p>
                    <a:fld id="{45D2B784-D117-4448-8956-6FF9353162DA}" type="CELLRANGE">
                      <a:rPr lang="en-US" baseline="0"/>
                      <a:pPr/>
                      <a:t>[ДИАПАЗОН ЯЧЕЕК]</a:t>
                    </a:fld>
                    <a:r>
                      <a:rPr lang="en-US" baseline="0"/>
                      <a:t> </a:t>
                    </a:r>
                    <a:fld id="{F58B8FD2-4460-4B87-B57B-CFE2172556F2}" type="PERCENTAGE">
                      <a:rPr lang="en-US" baseline="0"/>
                      <a:pPr/>
                      <a:t>[ПРОЦЕНТ]</a:t>
                    </a:fld>
                    <a:endParaRPr lang="en-US" baseline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5-7F60-44A7-91BA-A6477E6C49BC}"/>
                </c:ext>
              </c:extLst>
            </c:dLbl>
            <c:dLbl>
              <c:idx val="3"/>
              <c:layout>
                <c:manualLayout>
                  <c:x val="-3.2312825005988912E-3"/>
                  <c:y val="0.10610626780601659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40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fld id="{8DC8F8B6-7067-48F8-A754-D070061FACC7}" type="CELLRANGE">
                      <a:rPr lang="en-US" sz="1400" b="1" baseline="0"/>
                      <a:pPr>
                        <a:defRPr sz="1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pPr>
                      <a:t>[ДИАПАЗОН ЯЧЕЕК]</a:t>
                    </a:fld>
                    <a:r>
                      <a:rPr lang="en-US" sz="1400" b="1" baseline="0"/>
                      <a:t> </a:t>
                    </a:r>
                    <a:fld id="{B377F767-1E1F-4DCC-9D54-C2B280DCD438}" type="PERCENTAGE">
                      <a:rPr lang="en-US" sz="1400" b="1" baseline="0"/>
                      <a:pPr>
                        <a:defRPr sz="1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pPr>
                      <a:t>[ПРОЦЕНТ]</a:t>
                    </a:fld>
                    <a:endParaRPr lang="en-US" sz="1400" b="1" baseline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>
                  <c15:layout>
                    <c:manualLayout>
                      <c:w val="0.23989693778017182"/>
                      <c:h val="0.23568742356253478"/>
                    </c:manualLayout>
                  </c15:layout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7-7F60-44A7-91BA-A6477E6C49BC}"/>
                </c:ext>
              </c:extLst>
            </c:dLbl>
            <c:dLbl>
              <c:idx val="4"/>
              <c:layout>
                <c:manualLayout>
                  <c:x val="-0.10279776471320062"/>
                  <c:y val="-0.1340093484067059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40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fld id="{35C0876D-5E61-4E96-B74D-2A054939A574}" type="CELLRANGE">
                      <a:rPr lang="en-US" sz="1400" b="1" baseline="0" dirty="0"/>
                      <a:pPr>
                        <a:defRPr sz="1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pPr>
                      <a:t>[ДИАПАЗОН ЯЧЕЕК]</a:t>
                    </a:fld>
                    <a:r>
                      <a:rPr lang="en-US" sz="1400" b="1" baseline="0" dirty="0"/>
                      <a:t> </a:t>
                    </a:r>
                    <a:fld id="{94D7AECC-9759-464F-A580-DA5585CA613A}" type="PERCENTAGE">
                      <a:rPr lang="en-US" sz="1400" b="1" baseline="0" dirty="0"/>
                      <a:pPr>
                        <a:defRPr sz="1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pPr>
                      <a:t>[ПРОЦЕНТ]</a:t>
                    </a:fld>
                    <a:endParaRPr lang="en-US" sz="1400" b="1" baseline="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>
                  <c15:layout>
                    <c:manualLayout>
                      <c:w val="0.16833854357611475"/>
                      <c:h val="0.19809980980462871"/>
                    </c:manualLayout>
                  </c15:layout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9-7F60-44A7-91BA-A6477E6C49BC}"/>
                </c:ext>
              </c:extLst>
            </c:dLbl>
            <c:dLbl>
              <c:idx val="5"/>
              <c:layout>
                <c:manualLayout>
                  <c:x val="-3.2436796362477385E-2"/>
                  <c:y val="-0.31276592083840676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40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fld id="{03F6BF38-8497-48F3-89AD-6F81A7F4A2AF}" type="CELLRANGE">
                      <a:rPr lang="en-US" sz="1400" b="1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>
                        <a:defRPr sz="1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pPr>
                      <a:t>[ДИАПАЗОН ЯЧЕЕК]</a:t>
                    </a:fld>
                    <a:r>
                      <a:rPr lang="en-US" sz="1400" b="1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  <a:fld id="{6157F514-2FA0-4F49-BC79-AA23A47DE9E6}" type="PERCENTAGE">
                      <a:rPr lang="en-US" sz="1400" b="1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>
                        <a:defRPr sz="1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pPr>
                      <a:t>[ПРОЦЕНТ]</a:t>
                    </a:fld>
                    <a:endParaRPr lang="en-US" sz="1400" b="1" baseline="0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>
                  <c15:layout>
                    <c:manualLayout>
                      <c:w val="0.32010550410753308"/>
                      <c:h val="0.13386262374382438"/>
                    </c:manualLayout>
                  </c15:layout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B-7F60-44A7-91BA-A6477E6C49BC}"/>
                </c:ext>
              </c:extLst>
            </c:dLbl>
            <c:dLbl>
              <c:idx val="6"/>
              <c:layout>
                <c:manualLayout>
                  <c:x val="0.23787022061694385"/>
                  <c:y val="-0.16760673910609059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40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fld id="{D06AC4B0-AF9E-42AD-A3A9-8F871D60F233}" type="CELLRANGE">
                      <a:rPr lang="en-US" sz="1400" b="1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>
                        <a:defRPr sz="1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pPr>
                      <a:t>[ДИАПАЗОН ЯЧЕЕК]</a:t>
                    </a:fld>
                    <a:r>
                      <a:rPr lang="en-US" sz="1400" b="1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  <a:fld id="{37EFA1D1-96B2-4CA4-ADE5-C64C4CB9D6D3}" type="PERCENTAGE">
                      <a:rPr lang="en-US" sz="1400" b="1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>
                        <a:defRPr sz="1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pPr>
                      <a:t>[ПРОЦЕНТ]</a:t>
                    </a:fld>
                    <a:endParaRPr lang="en-US" sz="1400" b="1" baseline="0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>
                  <c15:layout>
                    <c:manualLayout>
                      <c:w val="0.23653752235088268"/>
                      <c:h val="0.22810006551467815"/>
                    </c:manualLayout>
                  </c15:layout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D-7F60-44A7-91BA-A6477E6C49BC}"/>
                </c:ext>
              </c:extLst>
            </c:dLbl>
            <c:dLbl>
              <c:idx val="7"/>
              <c:layout>
                <c:manualLayout>
                  <c:x val="0.45869661100397979"/>
                  <c:y val="-0.21980853489604504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40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fld id="{EB794B65-D7C6-45AF-8CCE-E7A46ED385CA}" type="CELLRANGE">
                      <a:rPr lang="en-US" sz="1400" b="1" baseline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>
                        <a:defRPr sz="1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pPr>
                      <a:t>[ДИАПАЗОН ЯЧЕЕК]</a:t>
                    </a:fld>
                    <a:r>
                      <a:rPr lang="en-US" sz="1400" b="1" baseline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  <a:fld id="{2B3489DA-D019-4D41-93A9-09704491139A}" type="PERCENTAGE">
                      <a:rPr lang="en-US" sz="1400" b="1" baseline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>
                        <a:defRPr sz="1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pPr>
                      <a:t>[ПРОЦЕНТ]</a:t>
                    </a:fld>
                    <a:endParaRPr lang="en-US" sz="1400" b="1" baseline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>
                  <c15:layout>
                    <c:manualLayout>
                      <c:w val="0.29035583399398857"/>
                      <c:h val="0.12929758212921821"/>
                    </c:manualLayout>
                  </c15:layout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F-7F60-44A7-91BA-A6477E6C49B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eparator> 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howDataLabelsRange val="1"/>
              </c:ext>
            </c:extLst>
          </c:dLbls>
          <c:val>
            <c:numRef>
              <c:f>структура!$B$3:$B$10</c:f>
              <c:numCache>
                <c:formatCode>#,##0.0</c:formatCode>
                <c:ptCount val="8"/>
                <c:pt idx="0">
                  <c:v>4459.3</c:v>
                </c:pt>
                <c:pt idx="1">
                  <c:v>25558.6</c:v>
                </c:pt>
                <c:pt idx="2">
                  <c:v>339.9</c:v>
                </c:pt>
                <c:pt idx="3">
                  <c:v>818</c:v>
                </c:pt>
                <c:pt idx="4">
                  <c:v>1342.6</c:v>
                </c:pt>
                <c:pt idx="5">
                  <c:v>1197.4000000000001</c:v>
                </c:pt>
                <c:pt idx="6">
                  <c:v>2577.1</c:v>
                </c:pt>
                <c:pt idx="7">
                  <c:v>2026.8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структура!$A$3:$A$10</c15:f>
                <c15:dlblRangeCache>
                  <c:ptCount val="8"/>
                  <c:pt idx="0">
                    <c:v>Державне управління 4 459,3 тис.грн або</c:v>
                  </c:pt>
                  <c:pt idx="1">
                    <c:v>Освіта 25 558,6 тис.грн або</c:v>
                  </c:pt>
                  <c:pt idx="2">
                    <c:v>Охорона здоров'я 339,9 тис.грн або</c:v>
                  </c:pt>
                  <c:pt idx="3">
                    <c:v>Соціальний захист та соціальне забезпечення 818,0 тис.грн або</c:v>
                  </c:pt>
                  <c:pt idx="4">
                    <c:v>Культура і мистецтво 1 342,6 тис.грн або</c:v>
                  </c:pt>
                  <c:pt idx="5">
                    <c:v>Фізична культура і спорт 1 197,4 тис.грн або</c:v>
                  </c:pt>
                  <c:pt idx="6">
                    <c:v>Житлово-комунальне господарство, інша діяльність 2 577,1 тис.грн або</c:v>
                  </c:pt>
                  <c:pt idx="7">
                    <c:v>Міжбюджетні трансферти 2 026,8 тис.грн або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10-7F60-44A7-91BA-A6477E6C49B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rgbClr val="5FCBEF">
          <a:shade val="50000"/>
        </a:srgbClr>
      </a:solidFill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23119585413538912"/>
          <c:y val="0.25232034785025481"/>
          <c:w val="0.76880414586461088"/>
          <c:h val="0.74726963438407235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C52C-4249-A65C-6E3439B9B72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C52C-4249-A65C-6E3439B9B72D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C52C-4249-A65C-6E3439B9B72D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C52C-4249-A65C-6E3439B9B72D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C52C-4249-A65C-6E3439B9B72D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C52C-4249-A65C-6E3439B9B72D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D-C52C-4249-A65C-6E3439B9B72D}"/>
              </c:ext>
            </c:extLst>
          </c:dPt>
          <c:dLbls>
            <c:dLbl>
              <c:idx val="0"/>
              <c:layout>
                <c:manualLayout>
                  <c:x val="-7.7447254554867478E-2"/>
                  <c:y val="-0.17403852156587638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40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fld id="{1078924A-ECA5-4FE7-A575-FCAE8D73A3B2}" type="CELLRANGE">
                      <a:rPr lang="en-US" sz="1400" baseline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>
                        <a:defRPr sz="1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pPr>
                      <a:t>[ДИАПАЗОН ЯЧЕЕК]</a:t>
                    </a:fld>
                    <a:r>
                      <a:rPr lang="en-US" sz="1400" baseline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  <a:fld id="{76E82BF4-E6DB-423D-B571-DD6E2842B6B7}" type="PERCENTAGE">
                      <a:rPr lang="en-US" sz="1400" baseline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>
                        <a:defRPr sz="1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pPr>
                      <a:t>[ПРОЦЕНТ]</a:t>
                    </a:fld>
                    <a:endParaRPr lang="en-US" sz="1400" baseline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>
                  <c15:layout>
                    <c:manualLayout>
                      <c:w val="0.45953709845215318"/>
                      <c:h val="0.11720000719515047"/>
                    </c:manualLayout>
                  </c15:layout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1-C52C-4249-A65C-6E3439B9B72D}"/>
                </c:ext>
              </c:extLst>
            </c:dLbl>
            <c:dLbl>
              <c:idx val="1"/>
              <c:layout>
                <c:manualLayout>
                  <c:x val="1.5928962133837644E-2"/>
                  <c:y val="0.25554811351266876"/>
                </c:manualLayout>
              </c:layout>
              <c:tx>
                <c:rich>
                  <a:bodyPr/>
                  <a:lstStyle/>
                  <a:p>
                    <a:fld id="{32970E65-4D0F-4581-9D8A-6BB3AAD9A023}" type="CELLRANGE">
                      <a:rPr lang="en-US" baseline="0"/>
                      <a:pPr/>
                      <a:t>[ДИАПАЗОН ЯЧЕЕК]</a:t>
                    </a:fld>
                    <a:r>
                      <a:rPr lang="en-US" baseline="0"/>
                      <a:t> </a:t>
                    </a:r>
                    <a:fld id="{D26EF504-302E-4AF1-BD1D-E91E432F1145}" type="PERCENTAGE">
                      <a:rPr lang="en-US" baseline="0"/>
                      <a:pPr/>
                      <a:t>[ПРОЦЕНТ]</a:t>
                    </a:fld>
                    <a:endParaRPr lang="en-US" baseline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>
                  <c15:layout>
                    <c:manualLayout>
                      <c:w val="0.23700245149228896"/>
                      <c:h val="0.22307082673336995"/>
                    </c:manualLayout>
                  </c15:layout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3-C52C-4249-A65C-6E3439B9B72D}"/>
                </c:ext>
              </c:extLst>
            </c:dLbl>
            <c:dLbl>
              <c:idx val="2"/>
              <c:layout>
                <c:manualLayout>
                  <c:x val="-3.1229641253267649E-2"/>
                  <c:y val="7.3562213185959638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40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fld id="{7C27CE5B-DB9F-4F81-9A4E-208F56B629D8}" type="CELLRANGE">
                      <a:rPr lang="en-US" sz="1400" baseline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>
                        <a:defRPr sz="1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pPr>
                      <a:t>[ДИАПАЗОН ЯЧЕЕК]</a:t>
                    </a:fld>
                    <a:r>
                      <a:rPr lang="en-US" sz="1400" baseline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  <a:fld id="{07401EE4-A8EF-4848-80DA-CDDA56A71C6E}" type="PERCENTAGE">
                      <a:rPr lang="en-US" sz="1400" baseline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>
                        <a:defRPr sz="1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pPr>
                      <a:t>[ПРОЦЕНТ]</a:t>
                    </a:fld>
                    <a:endParaRPr lang="en-US" sz="1400" baseline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>
                  <c15:layout>
                    <c:manualLayout>
                      <c:w val="0.17365627763338695"/>
                      <c:h val="0.1978394797200804"/>
                    </c:manualLayout>
                  </c15:layout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5-C52C-4249-A65C-6E3439B9B72D}"/>
                </c:ext>
              </c:extLst>
            </c:dLbl>
            <c:dLbl>
              <c:idx val="3"/>
              <c:layout>
                <c:manualLayout>
                  <c:x val="0"/>
                  <c:y val="-0.15627990263973845"/>
                </c:manualLayout>
              </c:layout>
              <c:tx>
                <c:rich>
                  <a:bodyPr/>
                  <a:lstStyle/>
                  <a:p>
                    <a:fld id="{50119578-89FA-4640-B84D-01A1264E91D9}" type="CELLRANGE">
                      <a:rPr lang="en-US" baseline="0"/>
                      <a:pPr/>
                      <a:t>[ДИАПАЗОН ЯЧЕЕК]</a:t>
                    </a:fld>
                    <a:r>
                      <a:rPr lang="en-US" baseline="0"/>
                      <a:t> </a:t>
                    </a:r>
                    <a:fld id="{4112FCC9-61D6-4E62-A52F-2D7DEF806D01}" type="PERCENTAGE">
                      <a:rPr lang="en-US" baseline="0"/>
                      <a:pPr/>
                      <a:t>[ПРОЦЕНТ]</a:t>
                    </a:fld>
                    <a:endParaRPr lang="en-US" baseline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7-C52C-4249-A65C-6E3439B9B72D}"/>
                </c:ext>
              </c:extLst>
            </c:dLbl>
            <c:dLbl>
              <c:idx val="4"/>
              <c:layout>
                <c:manualLayout>
                  <c:x val="6.2121001488862709E-2"/>
                  <c:y val="-0.31984568871169067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40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fld id="{F1DBC165-03F8-421B-A8A7-A4C734CBE3EC}" type="CELLRANGE">
                      <a:rPr lang="en-US" sz="1400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>
                        <a:defRPr sz="1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pPr>
                      <a:t>[ДИАПАЗОН ЯЧЕЕК]</a:t>
                    </a:fld>
                    <a:r>
                      <a:rPr lang="en-US" sz="1400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  <a:fld id="{C5C4781A-3973-4690-80B9-46047B5EB6CD}" type="PERCENTAGE">
                      <a:rPr lang="en-US" sz="1400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>
                        <a:defRPr sz="1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pPr>
                      <a:t>[ПРОЦЕНТ]</a:t>
                    </a:fld>
                    <a:endParaRPr lang="en-US" sz="1400" baseline="0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>
                  <c15:layout>
                    <c:manualLayout>
                      <c:w val="0.32326353722435464"/>
                      <c:h val="0.12621687100541293"/>
                    </c:manualLayout>
                  </c15:layout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9-C52C-4249-A65C-6E3439B9B72D}"/>
                </c:ext>
              </c:extLst>
            </c:dLbl>
            <c:dLbl>
              <c:idx val="5"/>
              <c:layout>
                <c:manualLayout>
                  <c:x val="0.14829577515123873"/>
                  <c:y val="-0.116434287995773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40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fld id="{0B126D59-E19B-4F30-B837-278E12679098}" type="CELLRANGE">
                      <a:rPr lang="en-US" sz="1400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>
                        <a:defRPr sz="1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pPr>
                      <a:t>[ДИАПАЗОН ЯЧЕЕК]</a:t>
                    </a:fld>
                    <a:r>
                      <a:rPr lang="en-US" sz="1400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  <a:fld id="{24F37452-6847-4AB8-B063-7DDC407172C7}" type="PERCENTAGE">
                      <a:rPr lang="en-US" sz="1400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>
                        <a:defRPr sz="1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pPr>
                      <a:t>[ПРОЦЕНТ]</a:t>
                    </a:fld>
                    <a:endParaRPr lang="en-US" sz="1400" baseline="0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>
                  <c15:layout>
                    <c:manualLayout>
                      <c:w val="0.17529382989194353"/>
                      <c:h val="0.19385340163083023"/>
                    </c:manualLayout>
                  </c15:layout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B-C52C-4249-A65C-6E3439B9B72D}"/>
                </c:ext>
              </c:extLst>
            </c:dLbl>
            <c:dLbl>
              <c:idx val="6"/>
              <c:layout>
                <c:manualLayout>
                  <c:x val="0.29872958669005034"/>
                  <c:y val="-0.10409785218862096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40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fld id="{35933FA8-7190-4427-9DEE-7C767CB87447}" type="CELLRANGE">
                      <a:rPr lang="en-US" sz="1400" baseline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>
                        <a:defRPr sz="1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pPr>
                      <a:t>[ДИАПАЗОН ЯЧЕЕК]</a:t>
                    </a:fld>
                    <a:r>
                      <a:rPr lang="en-US" sz="1400" baseline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  <a:fld id="{CDD1AFAC-373F-4E8E-BC4D-52226BE4DC13}" type="PERCENTAGE">
                      <a:rPr lang="en-US" sz="1400" baseline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>
                        <a:defRPr sz="1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pPr>
                      <a:t>[ПРОЦЕНТ]</a:t>
                    </a:fld>
                    <a:endParaRPr lang="en-US" sz="1400" baseline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>
                  <c15:layout>
                    <c:manualLayout>
                      <c:w val="0.32216664442607634"/>
                      <c:h val="0.20276004561161071"/>
                    </c:manualLayout>
                  </c15:layout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D-C52C-4249-A65C-6E3439B9B72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eparator> 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howDataLabelsRange val="1"/>
              </c:ext>
            </c:extLst>
          </c:dLbls>
          <c:val>
            <c:numRef>
              <c:f>'структура (2)'!$B$3:$B$9</c:f>
              <c:numCache>
                <c:formatCode>#,##0.0</c:formatCode>
                <c:ptCount val="7"/>
                <c:pt idx="0">
                  <c:v>27218.7</c:v>
                </c:pt>
                <c:pt idx="1">
                  <c:v>1014.3</c:v>
                </c:pt>
                <c:pt idx="2">
                  <c:v>1255.8</c:v>
                </c:pt>
                <c:pt idx="3">
                  <c:v>206.6</c:v>
                </c:pt>
                <c:pt idx="4">
                  <c:v>3603.5</c:v>
                </c:pt>
                <c:pt idx="5">
                  <c:v>4592.1000000000004</c:v>
                </c:pt>
                <c:pt idx="6">
                  <c:v>428.7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'структура (2)'!$A$3:$A$9</c15:f>
                <c15:dlblRangeCache>
                  <c:ptCount val="7"/>
                  <c:pt idx="0">
                    <c:v>Оплата праці з нарахуваннями 27 218,7 тис.грн або</c:v>
                  </c:pt>
                  <c:pt idx="1">
                    <c:v>Предмети, матеріали, обладання та інвентар 1 014,3 тис.грн або</c:v>
                  </c:pt>
                  <c:pt idx="2">
                    <c:v>Продукти харчування 1 255,8 тис.грн або</c:v>
                  </c:pt>
                  <c:pt idx="3">
                    <c:v>Оплата послуг (крім комунальних) 206,6 тис.грн або</c:v>
                  </c:pt>
                  <c:pt idx="4">
                    <c:v>Оплата комунальних послуг та енергоносіїв 3 603,5 тис.грн або</c:v>
                  </c:pt>
                  <c:pt idx="5">
                    <c:v>Поточні трансферти 4 592,1 тис.грн або</c:v>
                  </c:pt>
                  <c:pt idx="6">
                    <c:v>Інші виплати населенню та інші поточні видатки 428,7 тис.грн або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E-C52C-4249-A65C-6E3439B9B72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rgbClr val="5FCBEF">
          <a:shade val="50000"/>
        </a:srgbClr>
      </a:solidFill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explosion val="5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E2C6-425A-9C4C-FC2B8ACABF5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E2C6-425A-9C4C-FC2B8ACABF5C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E2C6-425A-9C4C-FC2B8ACABF5C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E2C6-425A-9C4C-FC2B8ACABF5C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E2C6-425A-9C4C-FC2B8ACABF5C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E2C6-425A-9C4C-FC2B8ACABF5C}"/>
              </c:ext>
            </c:extLst>
          </c:dPt>
          <c:dLbls>
            <c:dLbl>
              <c:idx val="0"/>
              <c:layout>
                <c:manualLayout>
                  <c:x val="-6.1698721511585009E-2"/>
                  <c:y val="-5.7894146922754769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60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fld id="{E1EA549A-0083-4FE9-A9B2-A4D2CB47772C}" type="CELLRANGE">
                      <a:rPr lang="en-US" baseline="0"/>
                      <a:pPr>
                        <a:defRPr sz="16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pPr>
                      <a:t>[ДИАПАЗОН ЯЧЕЕК]</a:t>
                    </a:fld>
                    <a:r>
                      <a:rPr lang="en-US" baseline="0"/>
                      <a:t> </a:t>
                    </a:r>
                    <a:fld id="{D7D86C58-2219-4C94-AC5D-143F8C60FA27}" type="PERCENTAGE">
                      <a:rPr lang="en-US" baseline="0"/>
                      <a:pPr>
                        <a:defRPr sz="16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pPr>
                      <a:t>[ПРОЦЕНТ]</a:t>
                    </a:fld>
                    <a:endParaRPr lang="en-US" baseline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>
                  <c15:layout>
                    <c:manualLayout>
                      <c:w val="0.36933482141460272"/>
                      <c:h val="0.16758298944301245"/>
                    </c:manualLayout>
                  </c15:layout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1-E2C6-425A-9C4C-FC2B8ACABF5C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C78D5016-F243-4B00-94EE-7CB9FF3822F8}" type="CELLRANGE">
                      <a:rPr lang="ru-RU"/>
                      <a:pPr/>
                      <a:t>[ДИАПАЗОН ЯЧЕЕК]</a:t>
                    </a:fld>
                    <a:r>
                      <a:rPr lang="ru-RU" baseline="0"/>
                      <a:t> </a:t>
                    </a:r>
                    <a:fld id="{E4F2FD21-61A8-4F9F-B264-F80F71E979C3}" type="PERCENTAGE">
                      <a:rPr lang="ru-RU" baseline="0"/>
                      <a:pPr/>
                      <a:t>[ПРОЦЕНТ]</a:t>
                    </a:fld>
                    <a:endParaRPr lang="ru-RU" baseline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3-E2C6-425A-9C4C-FC2B8ACABF5C}"/>
                </c:ext>
              </c:extLst>
            </c:dLbl>
            <c:dLbl>
              <c:idx val="2"/>
              <c:layout>
                <c:manualLayout>
                  <c:x val="-0.2363374756206473"/>
                  <c:y val="-0.27934973910892874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60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fld id="{8D850943-D038-40AE-9C49-175EDF1FA2BC}" type="CELLRANGE">
                      <a:rPr lang="en-US" baseline="0"/>
                      <a:pPr>
                        <a:defRPr sz="16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pPr>
                      <a:t>[ДИАПАЗОН ЯЧЕЕК]</a:t>
                    </a:fld>
                    <a:r>
                      <a:rPr lang="en-US" baseline="0"/>
                      <a:t> </a:t>
                    </a:r>
                    <a:fld id="{74C5D87E-ADC2-4F63-AD68-71B9BCF815C1}" type="PERCENTAGE">
                      <a:rPr lang="en-US" baseline="0"/>
                      <a:pPr>
                        <a:defRPr sz="16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pPr>
                      <a:t>[ПРОЦЕНТ]</a:t>
                    </a:fld>
                    <a:endParaRPr lang="en-US" baseline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>
                  <c15:layout>
                    <c:manualLayout>
                      <c:w val="0.3084936075579246"/>
                      <c:h val="0.16721548288721638"/>
                    </c:manualLayout>
                  </c15:layout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5-E2C6-425A-9C4C-FC2B8ACABF5C}"/>
                </c:ext>
              </c:extLst>
            </c:dLbl>
            <c:dLbl>
              <c:idx val="3"/>
              <c:layout>
                <c:manualLayout>
                  <c:x val="1.8582077250125943E-2"/>
                  <c:y val="0.12297753232755484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60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fld id="{8873ED1D-7F5C-40B8-A3D8-9ED456B2ADF9}" type="CELLRANGE">
                      <a:rPr lang="en-US" baseline="0"/>
                      <a:pPr>
                        <a:defRPr sz="16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pPr>
                      <a:t>[ДИАПАЗОН ЯЧЕЕК]</a:t>
                    </a:fld>
                    <a:r>
                      <a:rPr lang="en-US" baseline="0"/>
                      <a:t> </a:t>
                    </a:r>
                    <a:fld id="{B35F1622-46A5-448D-AE62-902A47939B52}" type="PERCENTAGE">
                      <a:rPr lang="en-US" baseline="0"/>
                      <a:pPr>
                        <a:defRPr sz="16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pPr>
                      <a:t>[ПРОЦЕНТ]</a:t>
                    </a:fld>
                    <a:endParaRPr lang="en-US" baseline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>
                  <c15:layout>
                    <c:manualLayout>
                      <c:w val="0.48577816884650155"/>
                      <c:h val="0.1876733478265315"/>
                    </c:manualLayout>
                  </c15:layout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7-E2C6-425A-9C4C-FC2B8ACABF5C}"/>
                </c:ext>
              </c:extLst>
            </c:dLbl>
            <c:dLbl>
              <c:idx val="4"/>
              <c:layout>
                <c:manualLayout>
                  <c:x val="0.14222078178941608"/>
                  <c:y val="5.8238696376115277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60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fld id="{EBB3138F-8D61-4A47-894A-8B9BDBD73EC7}" type="CELLRANGE">
                      <a:rPr lang="en-US" baseline="0" dirty="0"/>
                      <a:pPr>
                        <a:defRPr sz="16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pPr>
                      <a:t>[ДИАПАЗОН ЯЧЕЕК]</a:t>
                    </a:fld>
                    <a:r>
                      <a:rPr lang="en-US" baseline="0" dirty="0"/>
                      <a:t> </a:t>
                    </a:r>
                    <a:fld id="{6CDEDF71-C215-4C19-9016-7E3CB7BDE836}" type="PERCENTAGE">
                      <a:rPr lang="en-US" baseline="0" dirty="0"/>
                      <a:pPr>
                        <a:defRPr sz="16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pPr>
                      <a:t>[ПРОЦЕНТ]</a:t>
                    </a:fld>
                    <a:endParaRPr lang="en-US" baseline="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>
                  <c15:layout>
                    <c:manualLayout>
                      <c:w val="0.31319944224948615"/>
                      <c:h val="0.1457776004657784"/>
                    </c:manualLayout>
                  </c15:layout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9-E2C6-425A-9C4C-FC2B8ACABF5C}"/>
                </c:ext>
              </c:extLst>
            </c:dLbl>
            <c:dLbl>
              <c:idx val="5"/>
              <c:layout>
                <c:manualLayout>
                  <c:x val="-0.11195769475197739"/>
                  <c:y val="-5.8195386548411221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60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r>
                      <a:rPr lang="ru-RU" dirty="0" smtClean="0"/>
                      <a:t>Поточні трансферти та інші видатки 34,0 </a:t>
                    </a:r>
                    <a:r>
                      <a:rPr lang="ru-RU" dirty="0" err="1" smtClean="0"/>
                      <a:t>тис.грн</a:t>
                    </a:r>
                    <a:r>
                      <a:rPr lang="ru-RU" dirty="0" smtClean="0"/>
                      <a:t> </a:t>
                    </a:r>
                    <a:r>
                      <a:rPr lang="ru-RU" dirty="0" err="1" smtClean="0"/>
                      <a:t>або</a:t>
                    </a:r>
                    <a:r>
                      <a:rPr lang="ru-RU" dirty="0" smtClean="0"/>
                      <a:t> </a:t>
                    </a:r>
                    <a:fld id="{9AD0221F-8096-4A71-BAA7-1B695A1AAF7F}" type="PERCENTAGE">
                      <a:rPr lang="ru-RU" smtClean="0"/>
                      <a:pPr>
                        <a:defRPr sz="16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pPr>
                      <a:t>[ПРОЦЕНТ]</a:t>
                    </a:fld>
                    <a:endParaRPr lang="ru-RU" dirty="0" smtClean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>
                  <c15:layout>
                    <c:manualLayout>
                      <c:w val="0.48640561347204309"/>
                      <c:h val="0.13328237756871164"/>
                    </c:manualLayout>
                  </c15:layout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B-E2C6-425A-9C4C-FC2B8ACABF5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eparator> 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howDataLabelsRange val="1"/>
              </c:ext>
            </c:extLst>
          </c:dLbls>
          <c:cat>
            <c:strRef>
              <c:f>'структура СФ екон '!$A$8</c:f>
              <c:strCache>
                <c:ptCount val="1"/>
                <c:pt idx="0">
                  <c:v>Поточні трансферти та інші видатки 34,0 тис.грн або</c:v>
                </c:pt>
              </c:strCache>
            </c:strRef>
          </c:cat>
          <c:val>
            <c:numRef>
              <c:f>'структура СФ екон '!$B$3:$B$8</c:f>
              <c:numCache>
                <c:formatCode>#,##0.0</c:formatCode>
                <c:ptCount val="6"/>
                <c:pt idx="0">
                  <c:v>280.60000000000002</c:v>
                </c:pt>
                <c:pt idx="1">
                  <c:v>251.9</c:v>
                </c:pt>
                <c:pt idx="2">
                  <c:v>335.7</c:v>
                </c:pt>
                <c:pt idx="3">
                  <c:v>222.4</c:v>
                </c:pt>
                <c:pt idx="4">
                  <c:v>513.4</c:v>
                </c:pt>
                <c:pt idx="5">
                  <c:v>34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'структура СФ екон '!$A$3:$A$7</c15:f>
                <c15:dlblRangeCache>
                  <c:ptCount val="5"/>
                  <c:pt idx="0">
                    <c:v>Оплата праці з нарахуваннями 280,6 тис.грн або</c:v>
                  </c:pt>
                  <c:pt idx="1">
                    <c:v>Предмети, матеріали, обладання та інвентар 251,9 тис.грн або</c:v>
                  </c:pt>
                  <c:pt idx="2">
                    <c:v>Продукти харчування 335,7 тис.грн або</c:v>
                  </c:pt>
                  <c:pt idx="3">
                    <c:v>Придбання обладнання і предметів довгострокового користування 222,4 тис.грн або</c:v>
                  </c:pt>
                  <c:pt idx="4">
                    <c:v>Капітальний ремонт 513,4 тис.грн або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C-E2C6-425A-9C4C-FC2B8ACABF5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rgbClr val="5FCBEF"/>
      </a:solidFill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5382411102721749"/>
          <c:y val="0.15805154776205874"/>
          <c:w val="0.82477186926976598"/>
          <c:h val="0.82109935197308581"/>
        </c:manualLayout>
      </c:layout>
      <c:pie3DChart>
        <c:varyColors val="1"/>
        <c:ser>
          <c:idx val="0"/>
          <c:order val="0"/>
          <c:explosion val="2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3C17-4C1C-974E-3BB9D76F5860}"/>
              </c:ext>
            </c:extLst>
          </c:dPt>
          <c:dPt>
            <c:idx val="1"/>
            <c:bubble3D val="0"/>
            <c:explosion val="1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3C17-4C1C-974E-3BB9D76F5860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3C17-4C1C-974E-3BB9D76F5860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3C17-4C1C-974E-3BB9D76F5860}"/>
              </c:ext>
            </c:extLst>
          </c:dPt>
          <c:dLbls>
            <c:dLbl>
              <c:idx val="0"/>
              <c:layout>
                <c:manualLayout>
                  <c:x val="-8.2191780821917804E-2"/>
                  <c:y val="6.5302346003660401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60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fld id="{747D1236-65D5-4CB9-A389-6F8BDC043FBD}" type="CELLRANGE">
                      <a:rPr lang="en-US" baseline="0"/>
                      <a:pPr>
                        <a:defRPr sz="16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pPr>
                      <a:t>[ДИАПАЗОН ЯЧЕЕК]</a:t>
                    </a:fld>
                    <a:r>
                      <a:rPr lang="en-US" baseline="0"/>
                      <a:t> </a:t>
                    </a:r>
                    <a:fld id="{DC11E5A8-1EB7-4C06-AF55-87DCF451C090}" type="PERCENTAGE">
                      <a:rPr lang="en-US" baseline="0"/>
                      <a:pPr>
                        <a:defRPr sz="16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pPr>
                      <a:t>[ПРОЦЕНТ]</a:t>
                    </a:fld>
                    <a:endParaRPr lang="en-US" baseline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>
                  <c15:layout>
                    <c:manualLayout>
                      <c:w val="0.34646118721461189"/>
                      <c:h val="0.13352738193924238"/>
                    </c:manualLayout>
                  </c15:layout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1-3C17-4C1C-974E-3BB9D76F5860}"/>
                </c:ext>
              </c:extLst>
            </c:dLbl>
            <c:dLbl>
              <c:idx val="1"/>
              <c:layout>
                <c:manualLayout>
                  <c:x val="0.204337899543379"/>
                  <c:y val="-0.15455357985145798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60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fld id="{451D4F98-0E36-48B4-8242-1CF0FFAA5CAF}" type="CELLRANGE">
                      <a:rPr lang="ru-RU">
                        <a:solidFill>
                          <a:schemeClr val="bg1"/>
                        </a:solidFill>
                      </a:rPr>
                      <a:pPr>
                        <a:defRPr sz="16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pPr>
                      <a:t>[ДИАПАЗОН ЯЧЕЕК]</a:t>
                    </a:fld>
                    <a:r>
                      <a:rPr lang="ru-RU" baseline="0" dirty="0">
                        <a:solidFill>
                          <a:schemeClr val="bg1"/>
                        </a:solidFill>
                      </a:rPr>
                      <a:t> </a:t>
                    </a:r>
                    <a:fld id="{BC3D3289-833C-4883-96A8-CE92EB9B7B21}" type="PERCENTAGE">
                      <a:rPr lang="ru-RU" baseline="0">
                        <a:solidFill>
                          <a:schemeClr val="bg1"/>
                        </a:solidFill>
                      </a:rPr>
                      <a:pPr>
                        <a:defRPr sz="16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pPr>
                      <a:t>[ПРОЦЕНТ]</a:t>
                    </a:fld>
                    <a:endParaRPr lang="ru-RU" baseline="0" dirty="0">
                      <a:solidFill>
                        <a:schemeClr val="bg1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>
                  <c15:layout>
                    <c:manualLayout>
                      <c:w val="0.3550228310502283"/>
                      <c:h val="0.26031714368888997"/>
                    </c:manualLayout>
                  </c15:layout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3-3C17-4C1C-974E-3BB9D76F5860}"/>
                </c:ext>
              </c:extLst>
            </c:dLbl>
            <c:dLbl>
              <c:idx val="2"/>
              <c:layout>
                <c:manualLayout>
                  <c:x val="-4.5662100456621002E-3"/>
                  <c:y val="-8.0371272292262819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60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fld id="{0CAAF2CD-A8FB-4E96-95F2-97147B10DB8E}" type="CELLRANGE">
                      <a:rPr lang="en-US" baseline="0"/>
                      <a:pPr>
                        <a:defRPr sz="16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pPr>
                      <a:t>[ДИАПАЗОН ЯЧЕЕК]</a:t>
                    </a:fld>
                    <a:r>
                      <a:rPr lang="en-US" baseline="0"/>
                      <a:t> </a:t>
                    </a:r>
                    <a:fld id="{B48A1957-78D1-49A1-9F08-7CA1F50A0E9B}" type="PERCENTAGE">
                      <a:rPr lang="en-US" baseline="0"/>
                      <a:pPr>
                        <a:defRPr sz="16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pPr>
                      <a:t>[ПРОЦЕНТ]</a:t>
                    </a:fld>
                    <a:endParaRPr lang="en-US" baseline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>
                  <c15:layout>
                    <c:manualLayout>
                      <c:w val="0.42751141552511418"/>
                      <c:h val="0.14271504583414438"/>
                    </c:manualLayout>
                  </c15:layout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5-3C17-4C1C-974E-3BB9D76F5860}"/>
                </c:ext>
              </c:extLst>
            </c:dLbl>
            <c:dLbl>
              <c:idx val="3"/>
              <c:layout>
                <c:manualLayout>
                  <c:x val="0.46917808219178081"/>
                  <c:y val="-7.9013909496157206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60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fld id="{A1B16220-2B9F-4651-B025-E3BB2C0C821E}" type="CELLRANGE">
                      <a:rPr lang="en-US" baseline="0" dirty="0"/>
                      <a:pPr>
                        <a:defRPr sz="16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pPr>
                      <a:t>[ДИАПАЗОН ЯЧЕЕК]</a:t>
                    </a:fld>
                    <a:r>
                      <a:rPr lang="en-US" baseline="0" dirty="0"/>
                      <a:t> </a:t>
                    </a:r>
                    <a:fld id="{18442EB0-AE53-4861-BBB6-EFF6022BB466}" type="PERCENTAGE">
                      <a:rPr lang="en-US" baseline="0" dirty="0"/>
                      <a:pPr>
                        <a:defRPr sz="16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pPr>
                      <a:t>[ПРОЦЕНТ]</a:t>
                    </a:fld>
                    <a:endParaRPr lang="en-US" baseline="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>
                  <c15:layout>
                    <c:manualLayout>
                      <c:w val="0.46232876712328769"/>
                      <c:h val="0.16599046103456278"/>
                    </c:manualLayout>
                  </c15:layout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7-3C17-4C1C-974E-3BB9D76F586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eparator> 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howDataLabelsRange val="1"/>
              </c:ext>
            </c:extLst>
          </c:dLbls>
          <c:val>
            <c:numRef>
              <c:f>'структура СФ галузі'!$B$3:$B$6</c:f>
              <c:numCache>
                <c:formatCode>#,##0.0</c:formatCode>
                <c:ptCount val="4"/>
                <c:pt idx="0">
                  <c:v>707.2</c:v>
                </c:pt>
                <c:pt idx="1">
                  <c:v>722.1</c:v>
                </c:pt>
                <c:pt idx="2">
                  <c:v>127.4</c:v>
                </c:pt>
                <c:pt idx="3">
                  <c:v>81.3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'структура СФ галузі'!$A$3:$A$6</c15:f>
                <c15:dlblRangeCache>
                  <c:ptCount val="4"/>
                  <c:pt idx="0">
                    <c:v>Освіта 707,2 тис.грн або</c:v>
                  </c:pt>
                  <c:pt idx="1">
                    <c:v>Соціальний захист та соціальне забезпечення 722,1 тис.грн або</c:v>
                  </c:pt>
                  <c:pt idx="2">
                    <c:v>Культура і мистецтво 127,4 тис.грн або</c:v>
                  </c:pt>
                  <c:pt idx="3">
                    <c:v>Економічна діяльність та інша діяльність 81,3 тис.грн або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8-3C17-4C1C-974E-3BB9D76F586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rgbClr val="5FCBEF"/>
      </a:solidFill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7.7856200418502913E-2"/>
          <c:y val="7.1296269331481685E-2"/>
          <c:w val="0.89969013297167444"/>
          <c:h val="0.81749172566795514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Лист1!$B$6</c:f>
              <c:strCache>
                <c:ptCount val="1"/>
                <c:pt idx="0">
                  <c:v>Планові надходження, тис.грн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-0.10410336337281398"/>
                  <c:y val="1.252070556640710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E699-40D4-8A51-12905CC0D7E1}"/>
                </c:ext>
              </c:extLst>
            </c:dLbl>
            <c:dLbl>
              <c:idx val="1"/>
              <c:layout>
                <c:manualLayout>
                  <c:x val="-7.756721192484177E-2"/>
                  <c:y val="-2.02790870007463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E699-40D4-8A51-12905CC0D7E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Лист1!$C$5:$D$5</c:f>
              <c:strCache>
                <c:ptCount val="2"/>
                <c:pt idx="0">
                  <c:v>Загальний фонд</c:v>
                </c:pt>
                <c:pt idx="1">
                  <c:v>Спеціальний фонд</c:v>
                </c:pt>
              </c:strCache>
            </c:strRef>
          </c:cat>
          <c:val>
            <c:numRef>
              <c:f>Лист1!$C$6:$D$6</c:f>
              <c:numCache>
                <c:formatCode>#,##0.0</c:formatCode>
                <c:ptCount val="2"/>
                <c:pt idx="0">
                  <c:v>23317</c:v>
                </c:pt>
                <c:pt idx="1">
                  <c:v>3144.6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699-40D4-8A51-12905CC0D7E1}"/>
            </c:ext>
          </c:extLst>
        </c:ser>
        <c:ser>
          <c:idx val="1"/>
          <c:order val="1"/>
          <c:tx>
            <c:strRef>
              <c:f>Лист1!$B$7</c:f>
              <c:strCache>
                <c:ptCount val="1"/>
                <c:pt idx="0">
                  <c:v>Фактичні надходження, тис.грн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8.4141459064008384E-2"/>
                  <c:y val="-1.42242517327750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E699-40D4-8A51-12905CC0D7E1}"/>
                </c:ext>
              </c:extLst>
            </c:dLbl>
            <c:dLbl>
              <c:idx val="1"/>
              <c:layout>
                <c:manualLayout>
                  <c:x val="0.1437288612872909"/>
                  <c:y val="1.21500140873288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E699-40D4-8A51-12905CC0D7E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Лист1!$C$5:$D$5</c:f>
              <c:strCache>
                <c:ptCount val="2"/>
                <c:pt idx="0">
                  <c:v>Загальний фонд</c:v>
                </c:pt>
                <c:pt idx="1">
                  <c:v>Спеціальний фонд</c:v>
                </c:pt>
              </c:strCache>
            </c:strRef>
          </c:cat>
          <c:val>
            <c:numRef>
              <c:f>Лист1!$C$7:$D$7</c:f>
              <c:numCache>
                <c:formatCode>#,##0.0</c:formatCode>
                <c:ptCount val="2"/>
                <c:pt idx="0">
                  <c:v>19303</c:v>
                </c:pt>
                <c:pt idx="1">
                  <c:v>2029.1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E699-40D4-8A51-12905CC0D7E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shape val="box"/>
        <c:axId val="423466800"/>
        <c:axId val="423467456"/>
        <c:axId val="0"/>
      </c:bar3DChart>
      <c:catAx>
        <c:axId val="4234668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423467456"/>
        <c:crosses val="autoZero"/>
        <c:auto val="1"/>
        <c:lblAlgn val="ctr"/>
        <c:lblOffset val="100"/>
        <c:noMultiLvlLbl val="0"/>
      </c:catAx>
      <c:valAx>
        <c:axId val="4234674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234668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rgbClr val="00206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accent1">
          <a:alpha val="90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1.2005193787765524E-3"/>
          <c:y val="0.12655087634018922"/>
          <c:w val="0.90395986893791325"/>
          <c:h val="0.87344912365981076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F894-40D7-B5BB-3997DFAA624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F894-40D7-B5BB-3997DFAA6248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F894-40D7-B5BB-3997DFAA6248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F894-40D7-B5BB-3997DFAA6248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F894-40D7-B5BB-3997DFAA6248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F894-40D7-B5BB-3997DFAA6248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D-F894-40D7-B5BB-3997DFAA6248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F-F894-40D7-B5BB-3997DFAA6248}"/>
              </c:ext>
            </c:extLst>
          </c:dPt>
          <c:dLbls>
            <c:dLbl>
              <c:idx val="0"/>
              <c:layout>
                <c:manualLayout>
                  <c:x val="-0.1640637541548253"/>
                  <c:y val="-0.1551680108053054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40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fld id="{206DD97B-DB91-4509-AB55-49BBE49584A3}" type="CELLRANGE">
                      <a:rPr lang="en-US" b="1" baseline="0"/>
                      <a:pPr>
                        <a:defRPr sz="1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pPr>
                      <a:t>[ДИАПАЗОН ЯЧЕЕК]</a:t>
                    </a:fld>
                    <a:r>
                      <a:rPr lang="en-US" b="1" baseline="0"/>
                      <a:t> </a:t>
                    </a:r>
                    <a:fld id="{E89FE175-51EB-4C89-B415-5EDE22049068}" type="PERCENTAGE">
                      <a:rPr lang="en-US" b="1" baseline="0"/>
                      <a:pPr>
                        <a:defRPr sz="1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pPr>
                      <a:t>[ПРОЦЕНТ]</a:t>
                    </a:fld>
                    <a:endParaRPr lang="en-US" b="1" baseline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>
                  <c15:layout>
                    <c:manualLayout>
                      <c:w val="0.37099123824277891"/>
                      <c:h val="0.18553960809778214"/>
                    </c:manualLayout>
                  </c15:layout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1-F894-40D7-B5BB-3997DFAA6248}"/>
                </c:ext>
              </c:extLst>
            </c:dLbl>
            <c:dLbl>
              <c:idx val="1"/>
              <c:layout>
                <c:manualLayout>
                  <c:x val="8.893194617863312E-2"/>
                  <c:y val="0.1335899671113181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40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fld id="{E8657F3A-61D8-4DA9-B890-9EED579CE07C}" type="CELLRANGE">
                      <a:rPr lang="en-US" baseline="0"/>
                      <a:pPr>
                        <a:defRPr sz="1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pPr>
                      <a:t>[ДИАПАЗОН ЯЧЕЕК]</a:t>
                    </a:fld>
                    <a:r>
                      <a:rPr lang="en-US" baseline="0"/>
                      <a:t> </a:t>
                    </a:r>
                    <a:fld id="{BAAEA783-C864-4A25-B699-44CE881BB49E}" type="PERCENTAGE">
                      <a:rPr lang="en-US" baseline="0"/>
                      <a:pPr>
                        <a:defRPr sz="1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pPr>
                      <a:t>[ПРОЦЕНТ]</a:t>
                    </a:fld>
                    <a:endParaRPr lang="en-US" baseline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>
                  <c15:layout>
                    <c:manualLayout>
                      <c:w val="0.4533432722187547"/>
                      <c:h val="7.8700951211373951E-2"/>
                    </c:manualLayout>
                  </c15:layout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3-F894-40D7-B5BB-3997DFAA6248}"/>
                </c:ext>
              </c:extLst>
            </c:dLbl>
            <c:dLbl>
              <c:idx val="2"/>
              <c:layout>
                <c:manualLayout>
                  <c:x val="1.4326439716517837E-3"/>
                  <c:y val="-0.14878367849818516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40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fld id="{F9C98009-DBA1-4568-9598-15705907D901}" type="CELLRANGE">
                      <a:rPr lang="en-US" baseline="0"/>
                      <a:pPr>
                        <a:defRPr sz="1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pPr>
                      <a:t>[ДИАПАЗОН ЯЧЕЕК]</a:t>
                    </a:fld>
                    <a:r>
                      <a:rPr lang="en-US" baseline="0"/>
                      <a:t> </a:t>
                    </a:r>
                    <a:fld id="{1D44F584-59D9-41FA-97EC-035538D9A192}" type="PERCENTAGE">
                      <a:rPr lang="en-US" baseline="0"/>
                      <a:pPr>
                        <a:defRPr sz="1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pPr>
                      <a:t>[ПРОЦЕНТ]</a:t>
                    </a:fld>
                    <a:endParaRPr lang="en-US" baseline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>
                  <c15:layout>
                    <c:manualLayout>
                      <c:w val="0.34460551592371552"/>
                      <c:h val="9.3933393381317301E-2"/>
                    </c:manualLayout>
                  </c15:layout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5-F894-40D7-B5BB-3997DFAA6248}"/>
                </c:ext>
              </c:extLst>
            </c:dLbl>
            <c:dLbl>
              <c:idx val="3"/>
              <c:layout>
                <c:manualLayout>
                  <c:x val="0.11156914017076927"/>
                  <c:y val="5.3353111297944296E-2"/>
                </c:manualLayout>
              </c:layout>
              <c:tx>
                <c:rich>
                  <a:bodyPr/>
                  <a:lstStyle/>
                  <a:p>
                    <a:fld id="{6DE9AB01-94AC-4E96-9803-025D0D6DAEB3}" type="CELLRANGE">
                      <a:rPr lang="en-US" b="1" baseline="0"/>
                      <a:pPr/>
                      <a:t>[ДИАПАЗОН ЯЧЕЕК]</a:t>
                    </a:fld>
                    <a:r>
                      <a:rPr lang="en-US" b="1" baseline="0"/>
                      <a:t> </a:t>
                    </a:r>
                    <a:fld id="{40180B74-917A-4B4E-A7A0-27F6C280736A}" type="PERCENTAGE">
                      <a:rPr lang="en-US" b="1" baseline="0"/>
                      <a:pPr/>
                      <a:t>[ПРОЦЕНТ]</a:t>
                    </a:fld>
                    <a:endParaRPr lang="en-US" b="1" baseline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>
                  <c15:layout>
                    <c:manualLayout>
                      <c:w val="0.22602532996542415"/>
                      <c:h val="0.14259258364641408"/>
                    </c:manualLayout>
                  </c15:layout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7-F894-40D7-B5BB-3997DFAA6248}"/>
                </c:ext>
              </c:extLst>
            </c:dLbl>
            <c:dLbl>
              <c:idx val="4"/>
              <c:layout>
                <c:manualLayout>
                  <c:x val="0"/>
                  <c:y val="-0.13920384835724009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40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fld id="{50692E54-5254-4080-B25E-9FED5BE26A79}" type="CELLRANGE">
                      <a:rPr lang="en-US" baseline="0"/>
                      <a:pPr>
                        <a:defRPr sz="1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pPr>
                      <a:t>[ДИАПАЗОН ЯЧЕЕК]</a:t>
                    </a:fld>
                    <a:r>
                      <a:rPr lang="en-US" baseline="0"/>
                      <a:t> </a:t>
                    </a:r>
                    <a:fld id="{CE03A126-36A2-43F2-BAC0-DC858D9BF4F1}" type="PERCENTAGE">
                      <a:rPr lang="en-US" baseline="0"/>
                      <a:pPr>
                        <a:defRPr sz="1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pPr>
                      <a:t>[ПРОЦЕНТ]</a:t>
                    </a:fld>
                    <a:endParaRPr lang="en-US" baseline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>
                  <c15:layout>
                    <c:manualLayout>
                      <c:w val="0.34175173959405319"/>
                      <c:h val="0.13243762219978519"/>
                    </c:manualLayout>
                  </c15:layout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9-F894-40D7-B5BB-3997DFAA6248}"/>
                </c:ext>
              </c:extLst>
            </c:dLbl>
            <c:dLbl>
              <c:idx val="5"/>
              <c:layout>
                <c:manualLayout>
                  <c:x val="0.45202905594360382"/>
                  <c:y val="-0.14196855993284666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40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fld id="{68E96081-4DE5-4055-99EF-CD002CF5D714}" type="CELLRANGE">
                      <a:rPr lang="en-US" baseline="0"/>
                      <a:pPr>
                        <a:defRPr sz="1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pPr>
                      <a:t>[ДИАПАЗОН ЯЧЕЕК]</a:t>
                    </a:fld>
                    <a:r>
                      <a:rPr lang="en-US" baseline="0"/>
                      <a:t> </a:t>
                    </a:r>
                    <a:fld id="{9A5CB980-C97C-4F18-9976-0534157A7312}" type="PERCENTAGE">
                      <a:rPr lang="en-US" baseline="0"/>
                      <a:pPr>
                        <a:defRPr sz="1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pPr>
                      <a:t>[ПРОЦЕНТ]</a:t>
                    </a:fld>
                    <a:endParaRPr lang="en-US" baseline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>
                  <c15:layout>
                    <c:manualLayout>
                      <c:w val="0.53070683515463879"/>
                      <c:h val="9.6683695439779296E-2"/>
                    </c:manualLayout>
                  </c15:layout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B-F894-40D7-B5BB-3997DFAA6248}"/>
                </c:ext>
              </c:extLst>
            </c:dLbl>
            <c:dLbl>
              <c:idx val="6"/>
              <c:layout>
                <c:manualLayout>
                  <c:x val="0.4525166437433118"/>
                  <c:y val="-4.7602214701139012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40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fld id="{852ADA6B-8487-496D-8808-E6CC85DB4E1D}" type="CELLRANGE">
                      <a:rPr lang="en-US" baseline="0" dirty="0"/>
                      <a:pPr>
                        <a:defRPr sz="1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pPr>
                      <a:t>[ДИАПАЗОН ЯЧЕЕК]</a:t>
                    </a:fld>
                    <a:r>
                      <a:rPr lang="en-US" baseline="0" dirty="0"/>
                      <a:t> </a:t>
                    </a:r>
                    <a:fld id="{79BCE87F-521A-43E6-8DAA-B29C843B0B6F}" type="PERCENTAGE">
                      <a:rPr lang="en-US" baseline="0" dirty="0"/>
                      <a:pPr>
                        <a:defRPr sz="1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pPr>
                      <a:t>[ПРОЦЕНТ]</a:t>
                    </a:fld>
                    <a:endParaRPr lang="en-US" baseline="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>
                  <c15:layout>
                    <c:manualLayout>
                      <c:w val="0.28093115392730522"/>
                      <c:h val="8.9702159445221932E-2"/>
                    </c:manualLayout>
                  </c15:layout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D-F894-40D7-B5BB-3997DFAA6248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F894-40D7-B5BB-3997DFAA624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eparator> 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howDataLabelsRange val="1"/>
              </c:ext>
            </c:extLst>
          </c:dLbls>
          <c:val>
            <c:numRef>
              <c:f>структура!$B$3:$B$10</c:f>
              <c:numCache>
                <c:formatCode>#,##0.0</c:formatCode>
                <c:ptCount val="8"/>
                <c:pt idx="0">
                  <c:v>11107.7</c:v>
                </c:pt>
                <c:pt idx="1">
                  <c:v>1172.8</c:v>
                </c:pt>
                <c:pt idx="2">
                  <c:v>1858.6</c:v>
                </c:pt>
                <c:pt idx="3">
                  <c:v>3757.4</c:v>
                </c:pt>
                <c:pt idx="4">
                  <c:v>889.7</c:v>
                </c:pt>
                <c:pt idx="5">
                  <c:v>311.7</c:v>
                </c:pt>
                <c:pt idx="6">
                  <c:v>205.1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структура!$A$3:$A$9</c15:f>
                <c15:dlblRangeCache>
                  <c:ptCount val="7"/>
                  <c:pt idx="0">
                    <c:v>Податок на доходи фізичних осіб та податок на прибуток 11 107,7 тис.грн або</c:v>
                  </c:pt>
                  <c:pt idx="1">
                    <c:v>Акцизний податок 1 172,8 тис.грн або</c:v>
                  </c:pt>
                  <c:pt idx="2">
                    <c:v>Податок на майно 1 858,6 тис.грн або</c:v>
                  </c:pt>
                  <c:pt idx="3">
                    <c:v>Єдиний податок 3 757,4 тис.грн або</c:v>
                  </c:pt>
                  <c:pt idx="4">
                    <c:v>Плата за надання адміністративних послуг 889,7 тис.грн або</c:v>
                  </c:pt>
                  <c:pt idx="5">
                    <c:v>Надходження від орендної плати за комунальне майно 311,7 тис.грн або</c:v>
                  </c:pt>
                  <c:pt idx="6">
                    <c:v>Інші надходження 205,1 тис.грн або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16-F894-40D7-B5BB-3997DFAA624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chemeClr val="accent1"/>
      </a:solidFill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8.1388520395230864E-3"/>
          <c:y val="0.20481838516845174"/>
          <c:w val="0.82425048347555308"/>
          <c:h val="0.7951816900680172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2A04-4F74-A237-2948DE346095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2A04-4F74-A237-2948DE346095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2A04-4F74-A237-2948DE346095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2A04-4F74-A237-2948DE346095}"/>
              </c:ext>
            </c:extLst>
          </c:dPt>
          <c:dLbls>
            <c:dLbl>
              <c:idx val="0"/>
              <c:layout>
                <c:manualLayout>
                  <c:x val="-0.18801290881224195"/>
                  <c:y val="-0.21933700562237704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40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fld id="{E24D3AB6-38B8-4FF4-B67E-588E217248FB}" type="CELLRANGE">
                      <a:rPr lang="en-US" sz="1400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>
                        <a:defRPr sz="1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pPr>
                      <a:t>[ДИАПАЗОН ЯЧЕЕК]</a:t>
                    </a:fld>
                    <a:r>
                      <a:rPr lang="en-US" sz="1400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  <a:fld id="{2D8D1717-4799-412D-B65E-157CF42D1A3B}" type="PERCENTAGE">
                      <a:rPr lang="en-US" sz="1400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>
                        <a:defRPr sz="1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pPr>
                      <a:t>[ПРОЦЕНТ]</a:t>
                    </a:fld>
                    <a:endParaRPr lang="en-US" sz="1400" baseline="0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>
                  <c15:layout>
                    <c:manualLayout>
                      <c:w val="0.34129232039848378"/>
                      <c:h val="9.1817776413269617E-2"/>
                    </c:manualLayout>
                  </c15:layout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1-2A04-4F74-A237-2948DE346095}"/>
                </c:ext>
              </c:extLst>
            </c:dLbl>
            <c:dLbl>
              <c:idx val="1"/>
              <c:layout>
                <c:manualLayout>
                  <c:x val="-5.478784400239492E-2"/>
                  <c:y val="-0.26916228398009856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40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fld id="{F0917600-0F60-49F7-9AF9-94765182A9C7}" type="CELLRANGE">
                      <a:rPr lang="en-US" sz="1400" b="1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>
                        <a:defRPr sz="1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pPr>
                      <a:t>[ДИАПАЗОН ЯЧЕЕК]</a:t>
                    </a:fld>
                    <a:r>
                      <a:rPr lang="en-US" sz="1400" b="1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  <a:fld id="{BFDB56FF-FD18-46C7-90D3-6CE50CB306C6}" type="PERCENTAGE">
                      <a:rPr lang="en-US" sz="1400" b="1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>
                        <a:defRPr sz="1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pPr>
                      <a:t>[ПРОЦЕНТ]</a:t>
                    </a:fld>
                    <a:endParaRPr lang="en-US" sz="1400" b="1" baseline="0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>
                  <c15:layout>
                    <c:manualLayout>
                      <c:w val="0.40309152413514088"/>
                      <c:h val="0.22431903370610948"/>
                    </c:manualLayout>
                  </c15:layout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3-2A04-4F74-A237-2948DE346095}"/>
                </c:ext>
              </c:extLst>
            </c:dLbl>
            <c:dLbl>
              <c:idx val="2"/>
              <c:layout>
                <c:manualLayout>
                  <c:x val="0.11971802097468336"/>
                  <c:y val="-0.242600629654253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40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fld id="{165FF4E2-B3E5-4F30-A1A6-97E0892BD457}" type="CELLRANGE">
                      <a:rPr lang="en-US" sz="1400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>
                        <a:defRPr sz="1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pPr>
                      <a:t>[ДИАПАЗОН ЯЧЕЕК]</a:t>
                    </a:fld>
                    <a:r>
                      <a:rPr lang="en-US" sz="1400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  <a:fld id="{0E241305-5062-44AF-87B2-93A96A8EED40}" type="PERCENTAGE">
                      <a:rPr lang="en-US" sz="1400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>
                        <a:defRPr sz="1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pPr>
                      <a:t>[ПРОЦЕНТ]</a:t>
                    </a:fld>
                    <a:endParaRPr lang="en-US" sz="1400" baseline="0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>
                  <c15:layout>
                    <c:manualLayout>
                      <c:w val="0.45932495205173773"/>
                      <c:h val="0.12169628502657931"/>
                    </c:manualLayout>
                  </c15:layout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5-2A04-4F74-A237-2948DE346095}"/>
                </c:ext>
              </c:extLst>
            </c:dLbl>
            <c:dLbl>
              <c:idx val="3"/>
              <c:layout>
                <c:manualLayout>
                  <c:x val="2.0134766194855654E-4"/>
                  <c:y val="-4.539914112614462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40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fld id="{46B7260D-FD1C-43E6-86DF-DCF61334CF0B}" type="CELLRANGE">
                      <a:rPr lang="en-US" sz="1400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>
                        <a:defRPr sz="1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pPr>
                      <a:t>[ДИАПАЗОН ЯЧЕЕК]</a:t>
                    </a:fld>
                    <a:r>
                      <a:rPr lang="en-US" sz="1400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  <a:fld id="{539ACA9D-DA89-4BB2-8F9D-004F2FDC8CE9}" type="PERCENTAGE">
                      <a:rPr lang="en-US" sz="1400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>
                        <a:defRPr sz="1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pPr>
                      <a:t>[ПРОЦЕНТ]</a:t>
                    </a:fld>
                    <a:endParaRPr lang="en-US" sz="1400" baseline="0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>
                  <c15:layout>
                    <c:manualLayout>
                      <c:w val="0.36289121568693139"/>
                      <c:h val="8.1451253269835946E-2"/>
                    </c:manualLayout>
                  </c15:layout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7-2A04-4F74-A237-2948DE34609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eparator> 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howDataLabelsRange val="1"/>
              </c:ext>
            </c:extLst>
          </c:dLbls>
          <c:val>
            <c:numRef>
              <c:f>структура!$B$24:$B$27</c:f>
              <c:numCache>
                <c:formatCode>#,##0.0</c:formatCode>
                <c:ptCount val="4"/>
                <c:pt idx="0">
                  <c:v>24.8</c:v>
                </c:pt>
                <c:pt idx="1">
                  <c:v>649.29999999999995</c:v>
                </c:pt>
                <c:pt idx="2">
                  <c:v>1013.6</c:v>
                </c:pt>
                <c:pt idx="3">
                  <c:v>341.4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структура!$A$24:$A$27</c15:f>
                <c15:dlblRangeCache>
                  <c:ptCount val="4"/>
                  <c:pt idx="0">
                    <c:v>Екологічний податок 24,8 тис.грн або</c:v>
                  </c:pt>
                  <c:pt idx="1">
                    <c:v>Надходження від плати за послуги, що надаються бюджетними установами згідно із законодавством 649,3 тис.грн або</c:v>
                  </c:pt>
                  <c:pt idx="2">
                    <c:v>Інші джерела власних надходжень бюджетних установ 1 013,6 тис.грн або</c:v>
                  </c:pt>
                  <c:pt idx="3">
                    <c:v>Кошти від продажу землі 341,4 тис.грн або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8-2A04-4F74-A237-2948DE34609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chemeClr val="accent1"/>
      </a:solidFill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5042391844801837"/>
          <c:y val="8.5109191899138611E-3"/>
          <c:w val="0.72219786592925372"/>
          <c:h val="0.9530608900207093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'[Диаграмма в Microsoft PowerPoint]виконання'!$A$46</c:f>
              <c:strCache>
                <c:ptCount val="1"/>
                <c:pt idx="0">
                  <c:v>факт, тис.грн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10"/>
              <c:layout>
                <c:manualLayout>
                  <c:x val="-6.0990932918667855E-2"/>
                  <c:y val="4.839126128396163E-1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5E17-4F9C-8F9A-3BA0B70098C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'[Диаграмма в Microsoft PowerPoint]виконання'!$B$45:$L$45</c:f>
              <c:strCache>
                <c:ptCount val="11"/>
                <c:pt idx="0">
                  <c:v>Спеціальний фонд</c:v>
                </c:pt>
                <c:pt idx="1">
                  <c:v>Інші надходження </c:v>
                </c:pt>
                <c:pt idx="2">
                  <c:v>Державне мито </c:v>
                </c:pt>
                <c:pt idx="3">
                  <c:v>Надходження від орендної плати за комунальне майно </c:v>
                </c:pt>
                <c:pt idx="4">
                  <c:v>Плата за надання адміністративних послуг </c:v>
                </c:pt>
                <c:pt idx="5">
                  <c:v>Єдиний податок </c:v>
                </c:pt>
                <c:pt idx="6">
                  <c:v>Податок на майно</c:v>
                </c:pt>
                <c:pt idx="7">
                  <c:v>Акцизний податок </c:v>
                </c:pt>
                <c:pt idx="8">
                  <c:v>Рентна плата та плата за використання природних ресурсів </c:v>
                </c:pt>
                <c:pt idx="9">
                  <c:v>Податок на доходи фізичних осіб та податок на прибуток </c:v>
                </c:pt>
                <c:pt idx="10">
                  <c:v>Загальний фонд всього, в тому числі</c:v>
                </c:pt>
              </c:strCache>
            </c:strRef>
          </c:cat>
          <c:val>
            <c:numRef>
              <c:f>'[Диаграмма в Microsoft PowerPoint]виконання'!$B$46:$L$46</c:f>
              <c:numCache>
                <c:formatCode>#\ ##0.0</c:formatCode>
                <c:ptCount val="11"/>
                <c:pt idx="0" formatCode="General">
                  <c:v>2029.1</c:v>
                </c:pt>
                <c:pt idx="1">
                  <c:v>191.9</c:v>
                </c:pt>
                <c:pt idx="2">
                  <c:v>3</c:v>
                </c:pt>
                <c:pt idx="3">
                  <c:v>311.7</c:v>
                </c:pt>
                <c:pt idx="4">
                  <c:v>889.7</c:v>
                </c:pt>
                <c:pt idx="5">
                  <c:v>3757.4</c:v>
                </c:pt>
                <c:pt idx="6">
                  <c:v>1858.6</c:v>
                </c:pt>
                <c:pt idx="7">
                  <c:v>1172.8</c:v>
                </c:pt>
                <c:pt idx="8">
                  <c:v>10.199999999999999</c:v>
                </c:pt>
                <c:pt idx="9">
                  <c:v>11107.7</c:v>
                </c:pt>
                <c:pt idx="10">
                  <c:v>19303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E17-4F9C-8F9A-3BA0B70098CC}"/>
            </c:ext>
          </c:extLst>
        </c:ser>
        <c:ser>
          <c:idx val="1"/>
          <c:order val="1"/>
          <c:tx>
            <c:strRef>
              <c:f>'[Диаграмма в Microsoft PowerPoint]виконання'!$A$47</c:f>
              <c:strCache>
                <c:ptCount val="1"/>
                <c:pt idx="0">
                  <c:v>план, тис.грн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10"/>
              <c:layout>
                <c:manualLayout>
                  <c:x val="-6.0990932918667848E-2"/>
                  <c:y val="-1.4596940545109818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8.1333553582968912E-2"/>
                      <c:h val="7.4097555249395028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5E17-4F9C-8F9A-3BA0B70098C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'[Диаграмма в Microsoft PowerPoint]виконання'!$B$45:$L$45</c:f>
              <c:strCache>
                <c:ptCount val="11"/>
                <c:pt idx="0">
                  <c:v>Спеціальний фонд</c:v>
                </c:pt>
                <c:pt idx="1">
                  <c:v>Інші надходження </c:v>
                </c:pt>
                <c:pt idx="2">
                  <c:v>Державне мито </c:v>
                </c:pt>
                <c:pt idx="3">
                  <c:v>Надходження від орендної плати за комунальне майно </c:v>
                </c:pt>
                <c:pt idx="4">
                  <c:v>Плата за надання адміністративних послуг </c:v>
                </c:pt>
                <c:pt idx="5">
                  <c:v>Єдиний податок </c:v>
                </c:pt>
                <c:pt idx="6">
                  <c:v>Податок на майно</c:v>
                </c:pt>
                <c:pt idx="7">
                  <c:v>Акцизний податок </c:v>
                </c:pt>
                <c:pt idx="8">
                  <c:v>Рентна плата та плата за використання природних ресурсів </c:v>
                </c:pt>
                <c:pt idx="9">
                  <c:v>Податок на доходи фізичних осіб та податок на прибуток </c:v>
                </c:pt>
                <c:pt idx="10">
                  <c:v>Загальний фонд всього, в тому числі</c:v>
                </c:pt>
              </c:strCache>
            </c:strRef>
          </c:cat>
          <c:val>
            <c:numRef>
              <c:f>'[Диаграмма в Microsoft PowerPoint]виконання'!$B$47:$L$47</c:f>
              <c:numCache>
                <c:formatCode>#\ ##0.0</c:formatCode>
                <c:ptCount val="11"/>
                <c:pt idx="0" formatCode="General">
                  <c:v>3144.6</c:v>
                </c:pt>
                <c:pt idx="1">
                  <c:v>48</c:v>
                </c:pt>
                <c:pt idx="2">
                  <c:v>1.5</c:v>
                </c:pt>
                <c:pt idx="3">
                  <c:v>245</c:v>
                </c:pt>
                <c:pt idx="4">
                  <c:v>1002.2</c:v>
                </c:pt>
                <c:pt idx="5">
                  <c:v>2649</c:v>
                </c:pt>
                <c:pt idx="6">
                  <c:v>1397.6</c:v>
                </c:pt>
                <c:pt idx="7">
                  <c:v>926.2</c:v>
                </c:pt>
                <c:pt idx="8">
                  <c:v>22.2</c:v>
                </c:pt>
                <c:pt idx="9">
                  <c:v>17025.3</c:v>
                </c:pt>
                <c:pt idx="10">
                  <c:v>23317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E17-4F9C-8F9A-3BA0B70098C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31648384"/>
        <c:axId val="431650680"/>
      </c:barChart>
      <c:catAx>
        <c:axId val="43164838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31650680"/>
        <c:crosses val="autoZero"/>
        <c:auto val="1"/>
        <c:lblAlgn val="ctr"/>
        <c:lblOffset val="100"/>
        <c:noMultiLvlLbl val="0"/>
      </c:catAx>
      <c:valAx>
        <c:axId val="43165068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316483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2.6235690525041797E-2"/>
          <c:y val="0.93458641477721194"/>
          <c:w val="0.25858239070730077"/>
          <c:h val="5.287931645796369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  <c:userShapes r:id="rId5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ndar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shape val="box"/>
        <c:axId val="417784536"/>
        <c:axId val="417781256"/>
        <c:axId val="411127336"/>
      </c:bar3DChart>
      <c:catAx>
        <c:axId val="417784536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17781256"/>
        <c:crosses val="autoZero"/>
        <c:auto val="1"/>
        <c:lblAlgn val="ctr"/>
        <c:lblOffset val="100"/>
        <c:noMultiLvlLbl val="0"/>
      </c:catAx>
      <c:valAx>
        <c:axId val="4177812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\ ##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17784536"/>
        <c:crosses val="autoZero"/>
        <c:crossBetween val="between"/>
      </c:valAx>
      <c:serAx>
        <c:axId val="411127336"/>
        <c:scaling>
          <c:orientation val="minMax"/>
        </c:scaling>
        <c:delete val="0"/>
        <c:axPos val="b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17781256"/>
        <c:crosses val="autoZero"/>
      </c:ser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chemeClr val="accent1"/>
      </a:solidFill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ndar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shape val="box"/>
        <c:axId val="417784536"/>
        <c:axId val="417781256"/>
        <c:axId val="411127336"/>
      </c:bar3DChart>
      <c:catAx>
        <c:axId val="417784536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17781256"/>
        <c:crosses val="autoZero"/>
        <c:auto val="1"/>
        <c:lblAlgn val="ctr"/>
        <c:lblOffset val="100"/>
        <c:noMultiLvlLbl val="0"/>
      </c:catAx>
      <c:valAx>
        <c:axId val="4177812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\ ##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17784536"/>
        <c:crosses val="autoZero"/>
        <c:crossBetween val="between"/>
      </c:valAx>
      <c:serAx>
        <c:axId val="411127336"/>
        <c:scaling>
          <c:orientation val="minMax"/>
        </c:scaling>
        <c:delete val="0"/>
        <c:axPos val="b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17781256"/>
        <c:crosses val="autoZero"/>
      </c:ser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rgbClr val="FF9900"/>
      </a:solidFill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9.1929182283948821E-2"/>
          <c:y val="0.17094017094017094"/>
          <c:w val="0.88101054711334514"/>
          <c:h val="0.57854068241469814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виконання!$C$83</c:f>
              <c:strCache>
                <c:ptCount val="1"/>
                <c:pt idx="0">
                  <c:v>І півріччя 2022 року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-4.1421818600483953E-3"/>
                  <c:y val="4.691076130412653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F7EA-44A4-A621-6697F40713F8}"/>
                </c:ext>
              </c:extLst>
            </c:dLbl>
            <c:dLbl>
              <c:idx val="1"/>
              <c:layout>
                <c:manualLayout>
                  <c:x val="0"/>
                  <c:y val="0.1021863534287045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F7EA-44A4-A621-6697F40713F8}"/>
                </c:ext>
              </c:extLst>
            </c:dLbl>
            <c:dLbl>
              <c:idx val="2"/>
              <c:layout>
                <c:manualLayout>
                  <c:x val="0"/>
                  <c:y val="0.20854700854700856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F7EA-44A4-A621-6697F40713F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виконання!$B$90:$B$92</c:f>
              <c:strCache>
                <c:ptCount val="3"/>
                <c:pt idx="0">
                  <c:v>Акцизний податок з вироблених в Україні підакцизних товарів (продукції) </c:v>
                </c:pt>
                <c:pt idx="1">
                  <c:v>Акцизний податок з ввезених на митну територію України підакцизних товарів (продукції) </c:v>
                </c:pt>
                <c:pt idx="2">
                  <c:v>Акцизний податок з реалізації суб`єктами господарювання роздрібної торгівлі підакцизних товарів </c:v>
                </c:pt>
              </c:strCache>
            </c:strRef>
          </c:cat>
          <c:val>
            <c:numRef>
              <c:f>виконання!$C$90:$C$92</c:f>
              <c:numCache>
                <c:formatCode>#,##0.0</c:formatCode>
                <c:ptCount val="3"/>
                <c:pt idx="0">
                  <c:v>54.8</c:v>
                </c:pt>
                <c:pt idx="1">
                  <c:v>185.8</c:v>
                </c:pt>
                <c:pt idx="2">
                  <c:v>413.2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7EA-44A4-A621-6697F40713F8}"/>
            </c:ext>
          </c:extLst>
        </c:ser>
        <c:ser>
          <c:idx val="1"/>
          <c:order val="1"/>
          <c:tx>
            <c:strRef>
              <c:f>виконання!$D$83</c:f>
              <c:strCache>
                <c:ptCount val="1"/>
                <c:pt idx="0">
                  <c:v>І півріччя 2023 року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4600246002460025E-3"/>
                  <c:y val="5.1282051282051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F7EA-44A4-A621-6697F40713F8}"/>
                </c:ext>
              </c:extLst>
            </c:dLbl>
            <c:dLbl>
              <c:idx val="1"/>
              <c:layout>
                <c:manualLayout>
                  <c:x val="4.9200492004919149E-3"/>
                  <c:y val="0.2017094017094016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F7EA-44A4-A621-6697F40713F8}"/>
                </c:ext>
              </c:extLst>
            </c:dLbl>
            <c:dLbl>
              <c:idx val="2"/>
              <c:layout>
                <c:manualLayout>
                  <c:x val="-2.0710909300243495E-3"/>
                  <c:y val="0.3497623662541635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F7EA-44A4-A621-6697F40713F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виконання!$B$90:$B$92</c:f>
              <c:strCache>
                <c:ptCount val="3"/>
                <c:pt idx="0">
                  <c:v>Акцизний податок з вироблених в Україні підакцизних товарів (продукції) </c:v>
                </c:pt>
                <c:pt idx="1">
                  <c:v>Акцизний податок з ввезених на митну територію України підакцизних товарів (продукції) </c:v>
                </c:pt>
                <c:pt idx="2">
                  <c:v>Акцизний податок з реалізації суб`єктами господарювання роздрібної торгівлі підакцизних товарів </c:v>
                </c:pt>
              </c:strCache>
            </c:strRef>
          </c:cat>
          <c:val>
            <c:numRef>
              <c:f>виконання!$D$90:$D$92</c:f>
              <c:numCache>
                <c:formatCode>#,##0.0</c:formatCode>
                <c:ptCount val="3"/>
                <c:pt idx="0">
                  <c:v>88.6</c:v>
                </c:pt>
                <c:pt idx="1">
                  <c:v>375.5</c:v>
                </c:pt>
                <c:pt idx="2">
                  <c:v>708.7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F7EA-44A4-A621-6697F40713F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420007704"/>
        <c:axId val="420008032"/>
        <c:axId val="0"/>
      </c:bar3DChart>
      <c:catAx>
        <c:axId val="4200077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420008032"/>
        <c:crosses val="autoZero"/>
        <c:auto val="1"/>
        <c:lblAlgn val="ctr"/>
        <c:lblOffset val="100"/>
        <c:noMultiLvlLbl val="0"/>
      </c:catAx>
      <c:valAx>
        <c:axId val="4200080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200077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5162642492566656"/>
          <c:y val="0.93546968167440603"/>
          <c:w val="0.62101237533907994"/>
          <c:h val="5.769271148798708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solidFill>
        <a:srgbClr val="5FCBEF"/>
      </a:solidFill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ndar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shape val="box"/>
        <c:axId val="417784536"/>
        <c:axId val="417781256"/>
        <c:axId val="411127336"/>
      </c:bar3DChart>
      <c:catAx>
        <c:axId val="417784536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17781256"/>
        <c:crosses val="autoZero"/>
        <c:auto val="1"/>
        <c:lblAlgn val="ctr"/>
        <c:lblOffset val="100"/>
        <c:noMultiLvlLbl val="0"/>
      </c:catAx>
      <c:valAx>
        <c:axId val="4177812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\ ##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17784536"/>
        <c:crosses val="autoZero"/>
        <c:crossBetween val="between"/>
      </c:valAx>
      <c:serAx>
        <c:axId val="411127336"/>
        <c:scaling>
          <c:orientation val="minMax"/>
        </c:scaling>
        <c:delete val="0"/>
        <c:axPos val="b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17781256"/>
        <c:crosses val="autoZero"/>
      </c:ser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chemeClr val="accent1"/>
      </a:solidFill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0.18705</cdr:x>
      <cdr:y>0.84744</cdr:y>
    </cdr:from>
    <cdr:to>
      <cdr:x>0.31969</cdr:x>
      <cdr:y>0.89918</cdr:y>
    </cdr:to>
    <cdr:sp macro="" textlink="">
      <cdr:nvSpPr>
        <cdr:cNvPr id="2" name="TextBox 8"/>
        <cdr:cNvSpPr txBox="1"/>
      </cdr:nvSpPr>
      <cdr:spPr>
        <a:xfrm xmlns:a="http://schemas.openxmlformats.org/drawingml/2006/main">
          <a:off x="2174566" y="5278375"/>
          <a:ext cx="1541972" cy="322277"/>
        </a:xfrm>
        <a:prstGeom xmlns:a="http://schemas.openxmlformats.org/drawingml/2006/main" prst="rect">
          <a:avLst/>
        </a:prstGeom>
        <a:ln xmlns:a="http://schemas.openxmlformats.org/drawingml/2006/main">
          <a:noFill/>
        </a:ln>
      </cdr:spPr>
      <cdr:style>
        <a:lnRef xmlns:a="http://schemas.openxmlformats.org/drawingml/2006/main" idx="2">
          <a:schemeClr val="dk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>
          <a:no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uk-UA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Загальний</a:t>
          </a:r>
          <a:r>
            <a:rPr lang="uk-UA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uk-UA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фонд</a:t>
          </a:r>
          <a:endParaRPr lang="uk-UA" sz="1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0.5</cdr:x>
      <cdr:y>0.86137</cdr:y>
    </cdr:from>
    <cdr:to>
      <cdr:x>0.66001</cdr:x>
      <cdr:y>0.91112</cdr:y>
    </cdr:to>
    <cdr:sp macro="" textlink="">
      <cdr:nvSpPr>
        <cdr:cNvPr id="4" name="TextBox 8"/>
        <cdr:cNvSpPr txBox="1"/>
      </cdr:nvSpPr>
      <cdr:spPr>
        <a:xfrm xmlns:a="http://schemas.openxmlformats.org/drawingml/2006/main">
          <a:off x="5812751" y="5365142"/>
          <a:ext cx="1860249" cy="309881"/>
        </a:xfrm>
        <a:prstGeom xmlns:a="http://schemas.openxmlformats.org/drawingml/2006/main" prst="rect">
          <a:avLst/>
        </a:prstGeom>
        <a:ln xmlns:a="http://schemas.openxmlformats.org/drawingml/2006/main">
          <a:noFill/>
        </a:ln>
      </cdr:spPr>
      <cdr:style>
        <a:lnRef xmlns:a="http://schemas.openxmlformats.org/drawingml/2006/main" idx="2">
          <a:schemeClr val="dk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>
          <a:noAutofit/>
        </a:bodyPr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uk-UA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Спеціальний</a:t>
          </a:r>
          <a:r>
            <a:rPr lang="uk-UA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uk-UA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фонд</a:t>
          </a:r>
          <a:endParaRPr lang="uk-UA" sz="1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0.21448</cdr:x>
      <cdr:y>0</cdr:y>
    </cdr:from>
    <cdr:to>
      <cdr:x>0.36668</cdr:x>
      <cdr:y>0.10348</cdr:y>
    </cdr:to>
    <cdr:sp macro="" textlink="">
      <cdr:nvSpPr>
        <cdr:cNvPr id="5" name="TextBox 8"/>
        <cdr:cNvSpPr txBox="1"/>
      </cdr:nvSpPr>
      <cdr:spPr>
        <a:xfrm xmlns:a="http://schemas.openxmlformats.org/drawingml/2006/main">
          <a:off x="2493380" y="0"/>
          <a:ext cx="1769423" cy="617516"/>
        </a:xfrm>
        <a:prstGeom xmlns:a="http://schemas.openxmlformats.org/drawingml/2006/main" prst="rect">
          <a:avLst/>
        </a:prstGeom>
        <a:ln xmlns:a="http://schemas.openxmlformats.org/drawingml/2006/main">
          <a:noFill/>
        </a:ln>
      </cdr:spPr>
      <cdr:style>
        <a:lnRef xmlns:a="http://schemas.openxmlformats.org/drawingml/2006/main" idx="2">
          <a:schemeClr val="dk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>
          <a:no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uk-UA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Всього надійшло 34 112,4 тис. грн</a:t>
          </a:r>
          <a:endParaRPr lang="uk-UA" sz="16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0.78789</cdr:x>
      <cdr:y>0.22238</cdr:y>
    </cdr:from>
    <cdr:to>
      <cdr:x>0.99413</cdr:x>
      <cdr:y>0.67517</cdr:y>
    </cdr:to>
    <cdr:sp macro="" textlink="">
      <cdr:nvSpPr>
        <cdr:cNvPr id="6" name="Text Box 15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9299918" y="1345479"/>
          <a:ext cx="2434441" cy="273963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36576" tIns="32004" rIns="36576" bIns="0" anchor="t" upright="1"/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1">
            <a:defRPr sz="1000"/>
          </a:pPr>
          <a:r>
            <a:rPr lang="ru-RU" sz="1600" b="1" i="0" strike="noStrike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До бюджету </a:t>
          </a:r>
          <a:r>
            <a:rPr lang="ru-RU" sz="1600" b="1" i="0" strike="noStrike" dirty="0" err="1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громади</a:t>
          </a:r>
          <a:r>
            <a:rPr lang="ru-RU" sz="1600" b="1" i="0" strike="noStrike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b="1" i="0" strike="noStrike" dirty="0" err="1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надійшло</a:t>
          </a:r>
          <a:r>
            <a:rPr lang="ru-RU" sz="1600" b="1" i="0" strike="noStrike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uk-UA" sz="1600" b="1" dirty="0">
              <a:latin typeface="Times New Roman" panose="02020603050405020304" pitchFamily="18" charset="0"/>
              <a:cs typeface="Times New Roman" panose="02020603050405020304" pitchFamily="18" charset="0"/>
            </a:rPr>
            <a:t>доходів у сумі 36 141,5 тис. грн, що становить </a:t>
          </a:r>
          <a:r>
            <a:rPr lang="uk-UA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8</a:t>
          </a:r>
          <a:r>
            <a:rPr lang="en-US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7</a:t>
          </a:r>
          <a:r>
            <a:rPr lang="uk-UA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</a:t>
          </a:r>
          <a:r>
            <a:rPr lang="en-US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6</a:t>
          </a:r>
          <a:r>
            <a:rPr lang="uk-UA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% </a:t>
          </a:r>
          <a:r>
            <a:rPr lang="uk-UA" sz="1600" b="1" dirty="0">
              <a:latin typeface="Times New Roman" panose="02020603050405020304" pitchFamily="18" charset="0"/>
              <a:cs typeface="Times New Roman" panose="02020603050405020304" pitchFamily="18" charset="0"/>
            </a:rPr>
            <a:t>та на 5 </a:t>
          </a:r>
          <a:r>
            <a:rPr lang="en-US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129</a:t>
          </a:r>
          <a:r>
            <a:rPr lang="uk-UA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,5 </a:t>
          </a:r>
          <a:r>
            <a:rPr lang="uk-UA" sz="1600" b="1" dirty="0">
              <a:latin typeface="Times New Roman" panose="02020603050405020304" pitchFamily="18" charset="0"/>
              <a:cs typeface="Times New Roman" panose="02020603050405020304" pitchFamily="18" charset="0"/>
            </a:rPr>
            <a:t>тис. грн менше плану з урахуванням змін</a:t>
          </a:r>
          <a:endParaRPr lang="ru-RU" sz="1600" b="1" i="0" strike="noStrike" dirty="0" smtClean="0">
            <a:solidFill>
              <a:srgbClr val="0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 xmlns:a="http://schemas.openxmlformats.org/drawingml/2006/main">
          <a:pPr algn="ctr" rtl="1">
            <a:defRPr sz="1000"/>
          </a:pPr>
          <a:r>
            <a:rPr lang="ru-RU" sz="1600" i="0" strike="noStrike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0.29104</cdr:x>
      <cdr:y>0.01618</cdr:y>
    </cdr:from>
    <cdr:to>
      <cdr:x>0.46282</cdr:x>
      <cdr:y>0.08493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1810736" y="92249"/>
          <a:ext cx="1068779" cy="39188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uk-UA" sz="16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-4 014,0</a:t>
          </a:r>
          <a:endParaRPr lang="ru-RU" sz="16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0.40544</cdr:x>
      <cdr:y>0.02656</cdr:y>
    </cdr:from>
    <cdr:to>
      <cdr:x>0.69256</cdr:x>
      <cdr:y>0.07474</cdr:y>
    </cdr:to>
    <cdr:sp macro="" textlink="">
      <cdr:nvSpPr>
        <cdr:cNvPr id="2" name="TextBox 8"/>
        <cdr:cNvSpPr txBox="1"/>
      </cdr:nvSpPr>
      <cdr:spPr>
        <a:xfrm xmlns:a="http://schemas.openxmlformats.org/drawingml/2006/main">
          <a:off x="4896592" y="159739"/>
          <a:ext cx="3467595" cy="289768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2">
          <a:schemeClr val="dk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>
          <a:noAutofit/>
        </a:bodyPr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uk-UA" sz="1100" b="0" dirty="0">
              <a:latin typeface="Times New Roman" panose="02020603050405020304" pitchFamily="18" charset="0"/>
              <a:cs typeface="Times New Roman" panose="02020603050405020304" pitchFamily="18" charset="0"/>
            </a:rPr>
            <a:t>-4 </a:t>
          </a:r>
          <a:r>
            <a:rPr lang="uk-UA" sz="11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0</a:t>
          </a:r>
          <a:r>
            <a:rPr lang="en-US" sz="11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14</a:t>
          </a:r>
          <a:r>
            <a:rPr lang="uk-UA" sz="11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</a:t>
          </a:r>
          <a:r>
            <a:rPr lang="en-US" sz="11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0</a:t>
          </a:r>
          <a:r>
            <a:rPr lang="uk-UA" sz="11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uk-UA" sz="1100" b="0" dirty="0">
              <a:latin typeface="Times New Roman" panose="02020603050405020304" pitchFamily="18" charset="0"/>
              <a:cs typeface="Times New Roman" panose="02020603050405020304" pitchFamily="18" charset="0"/>
            </a:rPr>
            <a:t>або </a:t>
          </a:r>
          <a:r>
            <a:rPr lang="en-US" sz="11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82</a:t>
          </a:r>
          <a:r>
            <a:rPr lang="uk-UA" sz="11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</a:t>
          </a:r>
          <a:r>
            <a:rPr lang="en-US" sz="11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8</a:t>
          </a:r>
          <a:r>
            <a:rPr lang="uk-UA" sz="11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%  (-3 431,2 або 84,9% минулого року)</a:t>
          </a:r>
          <a:endParaRPr lang="uk-UA" sz="1100" b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0.25402</cdr:x>
      <cdr:y>0.10162</cdr:y>
    </cdr:from>
    <cdr:to>
      <cdr:x>0.54311</cdr:x>
      <cdr:y>0.1498</cdr:y>
    </cdr:to>
    <cdr:sp macro="" textlink="">
      <cdr:nvSpPr>
        <cdr:cNvPr id="3" name="TextBox 8"/>
        <cdr:cNvSpPr txBox="1"/>
      </cdr:nvSpPr>
      <cdr:spPr>
        <a:xfrm xmlns:a="http://schemas.openxmlformats.org/drawingml/2006/main">
          <a:off x="3067796" y="611178"/>
          <a:ext cx="3491399" cy="289767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2">
          <a:schemeClr val="dk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>
          <a:noAutofit/>
        </a:bodyPr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uk-UA" sz="11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-5 917,6 </a:t>
          </a:r>
          <a:r>
            <a:rPr lang="uk-UA" sz="1100" b="0" dirty="0">
              <a:latin typeface="Times New Roman" panose="02020603050405020304" pitchFamily="18" charset="0"/>
              <a:cs typeface="Times New Roman" panose="02020603050405020304" pitchFamily="18" charset="0"/>
            </a:rPr>
            <a:t>або </a:t>
          </a:r>
          <a:r>
            <a:rPr lang="uk-UA" sz="11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65,2%  (-5 221,3 або 68,0% минулого року)</a:t>
          </a:r>
          <a:endParaRPr lang="uk-UA" sz="1100" b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0.30093</cdr:x>
      <cdr:y>0.20287</cdr:y>
    </cdr:from>
    <cdr:to>
      <cdr:x>0.5608</cdr:x>
      <cdr:y>0.25105</cdr:y>
    </cdr:to>
    <cdr:sp macro="" textlink="">
      <cdr:nvSpPr>
        <cdr:cNvPr id="4" name="TextBox 8"/>
        <cdr:cNvSpPr txBox="1"/>
      </cdr:nvSpPr>
      <cdr:spPr>
        <a:xfrm xmlns:a="http://schemas.openxmlformats.org/drawingml/2006/main">
          <a:off x="3634393" y="1220116"/>
          <a:ext cx="3138500" cy="289767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2">
          <a:schemeClr val="dk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>
          <a:noAutofit/>
        </a:bodyPr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uk-UA" sz="11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-12,0 </a:t>
          </a:r>
          <a:r>
            <a:rPr lang="uk-UA" sz="1100" b="0" dirty="0">
              <a:latin typeface="Times New Roman" panose="02020603050405020304" pitchFamily="18" charset="0"/>
              <a:cs typeface="Times New Roman" panose="02020603050405020304" pitchFamily="18" charset="0"/>
            </a:rPr>
            <a:t>або </a:t>
          </a:r>
          <a:r>
            <a:rPr lang="uk-UA" sz="11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45,9</a:t>
          </a:r>
          <a:r>
            <a:rPr lang="uk-UA" dirty="0">
              <a:latin typeface="Times New Roman" panose="02020603050405020304" pitchFamily="18" charset="0"/>
              <a:cs typeface="Times New Roman" panose="02020603050405020304" pitchFamily="18" charset="0"/>
            </a:rPr>
            <a:t>%  </a:t>
          </a:r>
          <a:r>
            <a:rPr lang="uk-UA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(-46,8 </a:t>
          </a:r>
          <a:r>
            <a:rPr lang="uk-UA" dirty="0">
              <a:latin typeface="Times New Roman" panose="02020603050405020304" pitchFamily="18" charset="0"/>
              <a:cs typeface="Times New Roman" panose="02020603050405020304" pitchFamily="18" charset="0"/>
            </a:rPr>
            <a:t>або </a:t>
          </a:r>
          <a:r>
            <a:rPr lang="uk-UA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17,9% </a:t>
          </a:r>
          <a:r>
            <a:rPr lang="uk-UA" dirty="0">
              <a:latin typeface="Times New Roman" panose="02020603050405020304" pitchFamily="18" charset="0"/>
              <a:cs typeface="Times New Roman" panose="02020603050405020304" pitchFamily="18" charset="0"/>
            </a:rPr>
            <a:t>минулого року)</a:t>
          </a:r>
        </a:p>
        <a:p xmlns:a="http://schemas.openxmlformats.org/drawingml/2006/main">
          <a:endParaRPr lang="uk-UA" sz="1100" b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0.34938</cdr:x>
      <cdr:y>0.28635</cdr:y>
    </cdr:from>
    <cdr:to>
      <cdr:x>0.64241</cdr:x>
      <cdr:y>0.33453</cdr:y>
    </cdr:to>
    <cdr:sp macro="" textlink="">
      <cdr:nvSpPr>
        <cdr:cNvPr id="5" name="TextBox 8"/>
        <cdr:cNvSpPr txBox="1"/>
      </cdr:nvSpPr>
      <cdr:spPr>
        <a:xfrm xmlns:a="http://schemas.openxmlformats.org/drawingml/2006/main">
          <a:off x="4219534" y="1722187"/>
          <a:ext cx="3539012" cy="289768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2">
          <a:schemeClr val="dk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>
          <a:noAutofit/>
        </a:bodyPr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uk-UA" sz="11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+246,6 </a:t>
          </a:r>
          <a:r>
            <a:rPr lang="uk-UA" sz="1100" b="0" dirty="0">
              <a:latin typeface="Times New Roman" panose="02020603050405020304" pitchFamily="18" charset="0"/>
              <a:cs typeface="Times New Roman" panose="02020603050405020304" pitchFamily="18" charset="0"/>
            </a:rPr>
            <a:t>або </a:t>
          </a:r>
          <a:r>
            <a:rPr lang="uk-UA" sz="11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126,6</a:t>
          </a:r>
          <a:r>
            <a:rPr lang="uk-UA" dirty="0">
              <a:latin typeface="Times New Roman" panose="02020603050405020304" pitchFamily="18" charset="0"/>
              <a:cs typeface="Times New Roman" panose="02020603050405020304" pitchFamily="18" charset="0"/>
            </a:rPr>
            <a:t>% </a:t>
          </a:r>
          <a:r>
            <a:rPr lang="uk-UA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(+519,0 </a:t>
          </a:r>
          <a:r>
            <a:rPr lang="uk-UA" dirty="0">
              <a:latin typeface="Times New Roman" panose="02020603050405020304" pitchFamily="18" charset="0"/>
              <a:cs typeface="Times New Roman" panose="02020603050405020304" pitchFamily="18" charset="0"/>
            </a:rPr>
            <a:t>або </a:t>
          </a:r>
          <a:r>
            <a:rPr lang="uk-UA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179,4% </a:t>
          </a:r>
          <a:r>
            <a:rPr lang="uk-UA" dirty="0">
              <a:latin typeface="Times New Roman" panose="02020603050405020304" pitchFamily="18" charset="0"/>
              <a:cs typeface="Times New Roman" panose="02020603050405020304" pitchFamily="18" charset="0"/>
            </a:rPr>
            <a:t>минулого року)</a:t>
          </a:r>
        </a:p>
        <a:p xmlns:a="http://schemas.openxmlformats.org/drawingml/2006/main">
          <a:endParaRPr lang="uk-UA" sz="1100" b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0.36764</cdr:x>
      <cdr:y>0.37718</cdr:y>
    </cdr:from>
    <cdr:to>
      <cdr:x>0.66208</cdr:x>
      <cdr:y>0.42536</cdr:y>
    </cdr:to>
    <cdr:sp macro="" textlink="">
      <cdr:nvSpPr>
        <cdr:cNvPr id="6" name="TextBox 8"/>
        <cdr:cNvSpPr txBox="1"/>
      </cdr:nvSpPr>
      <cdr:spPr>
        <a:xfrm xmlns:a="http://schemas.openxmlformats.org/drawingml/2006/main">
          <a:off x="4440064" y="2268464"/>
          <a:ext cx="3555988" cy="289768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2">
          <a:schemeClr val="dk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>
          <a:noAutofit/>
        </a:bodyPr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uk-UA" sz="11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+461,0 </a:t>
          </a:r>
          <a:r>
            <a:rPr lang="uk-UA" sz="1100" b="0" dirty="0">
              <a:latin typeface="Times New Roman" panose="02020603050405020304" pitchFamily="18" charset="0"/>
              <a:cs typeface="Times New Roman" panose="02020603050405020304" pitchFamily="18" charset="0"/>
            </a:rPr>
            <a:t>або </a:t>
          </a:r>
          <a:r>
            <a:rPr lang="uk-UA" sz="11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133,0</a:t>
          </a:r>
          <a:r>
            <a:rPr lang="uk-UA" dirty="0">
              <a:latin typeface="Times New Roman" panose="02020603050405020304" pitchFamily="18" charset="0"/>
              <a:cs typeface="Times New Roman" panose="02020603050405020304" pitchFamily="18" charset="0"/>
            </a:rPr>
            <a:t>% </a:t>
          </a:r>
          <a:r>
            <a:rPr lang="uk-UA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(+625,6 </a:t>
          </a:r>
          <a:r>
            <a:rPr lang="uk-UA" dirty="0">
              <a:latin typeface="Times New Roman" panose="02020603050405020304" pitchFamily="18" charset="0"/>
              <a:cs typeface="Times New Roman" panose="02020603050405020304" pitchFamily="18" charset="0"/>
            </a:rPr>
            <a:t>або </a:t>
          </a:r>
          <a:r>
            <a:rPr lang="uk-UA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150,7% </a:t>
          </a:r>
          <a:r>
            <a:rPr lang="uk-UA" dirty="0">
              <a:latin typeface="Times New Roman" panose="02020603050405020304" pitchFamily="18" charset="0"/>
              <a:cs typeface="Times New Roman" panose="02020603050405020304" pitchFamily="18" charset="0"/>
            </a:rPr>
            <a:t>минулого року)</a:t>
          </a:r>
        </a:p>
        <a:p xmlns:a="http://schemas.openxmlformats.org/drawingml/2006/main">
          <a:endParaRPr lang="uk-UA" sz="1100" b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0.42018</cdr:x>
      <cdr:y>0.4651</cdr:y>
    </cdr:from>
    <cdr:to>
      <cdr:x>0.71813</cdr:x>
      <cdr:y>0.51328</cdr:y>
    </cdr:to>
    <cdr:sp macro="" textlink="">
      <cdr:nvSpPr>
        <cdr:cNvPr id="7" name="TextBox 8"/>
        <cdr:cNvSpPr txBox="1"/>
      </cdr:nvSpPr>
      <cdr:spPr>
        <a:xfrm xmlns:a="http://schemas.openxmlformats.org/drawingml/2006/main">
          <a:off x="5074599" y="2797239"/>
          <a:ext cx="3598346" cy="289768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2">
          <a:schemeClr val="dk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>
          <a:noAutofit/>
        </a:bodyPr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uk-UA" sz="11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+1108,4 </a:t>
          </a:r>
          <a:r>
            <a:rPr lang="uk-UA" sz="1100" b="0" dirty="0">
              <a:latin typeface="Times New Roman" panose="02020603050405020304" pitchFamily="18" charset="0"/>
              <a:cs typeface="Times New Roman" panose="02020603050405020304" pitchFamily="18" charset="0"/>
            </a:rPr>
            <a:t>або </a:t>
          </a:r>
          <a:r>
            <a:rPr lang="uk-UA" sz="11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141,8</a:t>
          </a:r>
          <a:r>
            <a:rPr lang="uk-UA" dirty="0">
              <a:latin typeface="Times New Roman" panose="02020603050405020304" pitchFamily="18" charset="0"/>
              <a:cs typeface="Times New Roman" panose="02020603050405020304" pitchFamily="18" charset="0"/>
            </a:rPr>
            <a:t>% </a:t>
          </a:r>
          <a:r>
            <a:rPr lang="uk-UA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(+699,1 </a:t>
          </a:r>
          <a:r>
            <a:rPr lang="uk-UA" dirty="0">
              <a:latin typeface="Times New Roman" panose="02020603050405020304" pitchFamily="18" charset="0"/>
              <a:cs typeface="Times New Roman" panose="02020603050405020304" pitchFamily="18" charset="0"/>
            </a:rPr>
            <a:t>або </a:t>
          </a:r>
          <a:r>
            <a:rPr lang="uk-UA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122,9% </a:t>
          </a:r>
          <a:r>
            <a:rPr lang="uk-UA" dirty="0">
              <a:latin typeface="Times New Roman" panose="02020603050405020304" pitchFamily="18" charset="0"/>
              <a:cs typeface="Times New Roman" panose="02020603050405020304" pitchFamily="18" charset="0"/>
            </a:rPr>
            <a:t>минулого року)</a:t>
          </a:r>
        </a:p>
        <a:p xmlns:a="http://schemas.openxmlformats.org/drawingml/2006/main">
          <a:endParaRPr lang="uk-UA" sz="1100" b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0.30836</cdr:x>
      <cdr:y>0.80724</cdr:y>
    </cdr:from>
    <cdr:to>
      <cdr:x>0.60996</cdr:x>
      <cdr:y>0.85542</cdr:y>
    </cdr:to>
    <cdr:sp macro="" textlink="">
      <cdr:nvSpPr>
        <cdr:cNvPr id="8" name="TextBox 8"/>
        <cdr:cNvSpPr txBox="1"/>
      </cdr:nvSpPr>
      <cdr:spPr>
        <a:xfrm xmlns:a="http://schemas.openxmlformats.org/drawingml/2006/main">
          <a:off x="3724127" y="4854963"/>
          <a:ext cx="3642533" cy="289767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2">
          <a:schemeClr val="dk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>
          <a:noAutofit/>
        </a:bodyPr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uk-UA" sz="11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+143,9 </a:t>
          </a:r>
          <a:r>
            <a:rPr lang="uk-UA" sz="1100" b="0" dirty="0">
              <a:latin typeface="Times New Roman" panose="02020603050405020304" pitchFamily="18" charset="0"/>
              <a:cs typeface="Times New Roman" panose="02020603050405020304" pitchFamily="18" charset="0"/>
            </a:rPr>
            <a:t>або </a:t>
          </a:r>
          <a:r>
            <a:rPr lang="uk-UA" sz="11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399,8</a:t>
          </a:r>
          <a:r>
            <a:rPr lang="uk-UA" dirty="0">
              <a:latin typeface="Times New Roman" panose="02020603050405020304" pitchFamily="18" charset="0"/>
              <a:cs typeface="Times New Roman" panose="02020603050405020304" pitchFamily="18" charset="0"/>
            </a:rPr>
            <a:t>%  </a:t>
          </a:r>
          <a:r>
            <a:rPr lang="uk-UA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( +135,6 або 340,9% </a:t>
          </a:r>
          <a:r>
            <a:rPr lang="uk-UA" dirty="0">
              <a:latin typeface="Times New Roman" panose="02020603050405020304" pitchFamily="18" charset="0"/>
              <a:cs typeface="Times New Roman" panose="02020603050405020304" pitchFamily="18" charset="0"/>
            </a:rPr>
            <a:t>минулого року)</a:t>
          </a:r>
        </a:p>
        <a:p xmlns:a="http://schemas.openxmlformats.org/drawingml/2006/main">
          <a:endParaRPr lang="uk-UA" sz="1100" b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0.29558</cdr:x>
      <cdr:y>0.71839</cdr:y>
    </cdr:from>
    <cdr:to>
      <cdr:x>0.5549</cdr:x>
      <cdr:y>0.76657</cdr:y>
    </cdr:to>
    <cdr:sp macro="" textlink="">
      <cdr:nvSpPr>
        <cdr:cNvPr id="9" name="TextBox 8"/>
        <cdr:cNvSpPr txBox="1"/>
      </cdr:nvSpPr>
      <cdr:spPr>
        <a:xfrm xmlns:a="http://schemas.openxmlformats.org/drawingml/2006/main">
          <a:off x="3569780" y="4320594"/>
          <a:ext cx="3131861" cy="289768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2">
          <a:schemeClr val="dk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>
          <a:noAutofit/>
        </a:bodyPr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uk-UA" sz="11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+1,5 </a:t>
          </a:r>
          <a:r>
            <a:rPr lang="uk-UA" sz="1100" b="0" dirty="0">
              <a:latin typeface="Times New Roman" panose="02020603050405020304" pitchFamily="18" charset="0"/>
              <a:cs typeface="Times New Roman" panose="02020603050405020304" pitchFamily="18" charset="0"/>
            </a:rPr>
            <a:t>або </a:t>
          </a:r>
          <a:r>
            <a:rPr lang="uk-UA" sz="11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200,0</a:t>
          </a:r>
          <a:r>
            <a:rPr lang="uk-UA" dirty="0">
              <a:latin typeface="Times New Roman" panose="02020603050405020304" pitchFamily="18" charset="0"/>
              <a:cs typeface="Times New Roman" panose="02020603050405020304" pitchFamily="18" charset="0"/>
            </a:rPr>
            <a:t>%  </a:t>
          </a:r>
          <a:r>
            <a:rPr lang="uk-UA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(-7,8 </a:t>
          </a:r>
          <a:r>
            <a:rPr lang="uk-UA" dirty="0">
              <a:latin typeface="Times New Roman" panose="02020603050405020304" pitchFamily="18" charset="0"/>
              <a:cs typeface="Times New Roman" panose="02020603050405020304" pitchFamily="18" charset="0"/>
            </a:rPr>
            <a:t>або </a:t>
          </a:r>
          <a:r>
            <a:rPr lang="uk-UA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27,8% </a:t>
          </a:r>
          <a:r>
            <a:rPr lang="uk-UA" dirty="0">
              <a:latin typeface="Times New Roman" panose="02020603050405020304" pitchFamily="18" charset="0"/>
              <a:cs typeface="Times New Roman" panose="02020603050405020304" pitchFamily="18" charset="0"/>
            </a:rPr>
            <a:t>минулого року)</a:t>
          </a:r>
        </a:p>
        <a:p xmlns:a="http://schemas.openxmlformats.org/drawingml/2006/main">
          <a:endParaRPr lang="uk-UA" sz="1100" b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0.31131</cdr:x>
      <cdr:y>0.63546</cdr:y>
    </cdr:from>
    <cdr:to>
      <cdr:x>0.59128</cdr:x>
      <cdr:y>0.68364</cdr:y>
    </cdr:to>
    <cdr:sp macro="" textlink="">
      <cdr:nvSpPr>
        <cdr:cNvPr id="10" name="TextBox 8"/>
        <cdr:cNvSpPr txBox="1"/>
      </cdr:nvSpPr>
      <cdr:spPr>
        <a:xfrm xmlns:a="http://schemas.openxmlformats.org/drawingml/2006/main">
          <a:off x="3759755" y="3821831"/>
          <a:ext cx="3381273" cy="289767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2">
          <a:schemeClr val="dk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>
          <a:noAutofit/>
        </a:bodyPr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uk-UA" sz="11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+66,7 </a:t>
          </a:r>
          <a:r>
            <a:rPr lang="uk-UA" sz="1100" b="0" dirty="0">
              <a:latin typeface="Times New Roman" panose="02020603050405020304" pitchFamily="18" charset="0"/>
              <a:cs typeface="Times New Roman" panose="02020603050405020304" pitchFamily="18" charset="0"/>
            </a:rPr>
            <a:t>або </a:t>
          </a:r>
          <a:r>
            <a:rPr lang="uk-UA" sz="11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127,2</a:t>
          </a:r>
          <a:r>
            <a:rPr lang="uk-UA" dirty="0">
              <a:latin typeface="Times New Roman" panose="02020603050405020304" pitchFamily="18" charset="0"/>
              <a:cs typeface="Times New Roman" panose="02020603050405020304" pitchFamily="18" charset="0"/>
            </a:rPr>
            <a:t>%  </a:t>
          </a:r>
          <a:r>
            <a:rPr lang="uk-UA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(+53,9 </a:t>
          </a:r>
          <a:r>
            <a:rPr lang="uk-UA" dirty="0">
              <a:latin typeface="Times New Roman" panose="02020603050405020304" pitchFamily="18" charset="0"/>
              <a:cs typeface="Times New Roman" panose="02020603050405020304" pitchFamily="18" charset="0"/>
            </a:rPr>
            <a:t>або </a:t>
          </a:r>
          <a:r>
            <a:rPr lang="uk-UA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120,9% </a:t>
          </a:r>
          <a:r>
            <a:rPr lang="uk-UA" dirty="0">
              <a:latin typeface="Times New Roman" panose="02020603050405020304" pitchFamily="18" charset="0"/>
              <a:cs typeface="Times New Roman" panose="02020603050405020304" pitchFamily="18" charset="0"/>
            </a:rPr>
            <a:t>минулого року)</a:t>
          </a:r>
        </a:p>
        <a:p xmlns:a="http://schemas.openxmlformats.org/drawingml/2006/main">
          <a:endParaRPr lang="uk-UA" sz="1100" b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0.33884</cdr:x>
      <cdr:y>0.5466</cdr:y>
    </cdr:from>
    <cdr:to>
      <cdr:x>0.61291</cdr:x>
      <cdr:y>0.59478</cdr:y>
    </cdr:to>
    <cdr:sp macro="" textlink="">
      <cdr:nvSpPr>
        <cdr:cNvPr id="11" name="TextBox 8"/>
        <cdr:cNvSpPr txBox="1"/>
      </cdr:nvSpPr>
      <cdr:spPr>
        <a:xfrm xmlns:a="http://schemas.openxmlformats.org/drawingml/2006/main">
          <a:off x="4092241" y="3287402"/>
          <a:ext cx="3310046" cy="289768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2">
          <a:schemeClr val="dk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>
          <a:noAutofit/>
        </a:bodyPr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uk-UA" sz="11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-112,5 </a:t>
          </a:r>
          <a:r>
            <a:rPr lang="uk-UA" sz="1100" b="0" dirty="0">
              <a:latin typeface="Times New Roman" panose="02020603050405020304" pitchFamily="18" charset="0"/>
              <a:cs typeface="Times New Roman" panose="02020603050405020304" pitchFamily="18" charset="0"/>
            </a:rPr>
            <a:t>або </a:t>
          </a:r>
          <a:r>
            <a:rPr lang="uk-UA" sz="11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88,8</a:t>
          </a:r>
          <a:r>
            <a:rPr lang="uk-UA" dirty="0">
              <a:latin typeface="Times New Roman" panose="02020603050405020304" pitchFamily="18" charset="0"/>
              <a:cs typeface="Times New Roman" panose="02020603050405020304" pitchFamily="18" charset="0"/>
            </a:rPr>
            <a:t>%  </a:t>
          </a:r>
          <a:r>
            <a:rPr lang="uk-UA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(-188,5 </a:t>
          </a:r>
          <a:r>
            <a:rPr lang="uk-UA" dirty="0">
              <a:latin typeface="Times New Roman" panose="02020603050405020304" pitchFamily="18" charset="0"/>
              <a:cs typeface="Times New Roman" panose="02020603050405020304" pitchFamily="18" charset="0"/>
            </a:rPr>
            <a:t>або </a:t>
          </a:r>
          <a:r>
            <a:rPr lang="uk-UA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82,5% </a:t>
          </a:r>
          <a:r>
            <a:rPr lang="uk-UA" dirty="0">
              <a:latin typeface="Times New Roman" panose="02020603050405020304" pitchFamily="18" charset="0"/>
              <a:cs typeface="Times New Roman" panose="02020603050405020304" pitchFamily="18" charset="0"/>
            </a:rPr>
            <a:t>минулого року)</a:t>
          </a:r>
        </a:p>
        <a:p xmlns:a="http://schemas.openxmlformats.org/drawingml/2006/main">
          <a:endParaRPr lang="uk-UA" sz="1100" b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0.39784</cdr:x>
      <cdr:y>0.89609</cdr:y>
    </cdr:from>
    <cdr:to>
      <cdr:x>0.69846</cdr:x>
      <cdr:y>0.94427</cdr:y>
    </cdr:to>
    <cdr:sp macro="" textlink="">
      <cdr:nvSpPr>
        <cdr:cNvPr id="12" name="TextBox 8"/>
        <cdr:cNvSpPr txBox="1"/>
      </cdr:nvSpPr>
      <cdr:spPr>
        <a:xfrm xmlns:a="http://schemas.openxmlformats.org/drawingml/2006/main">
          <a:off x="4804795" y="5389331"/>
          <a:ext cx="3630644" cy="289768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2">
          <a:schemeClr val="dk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>
          <a:noAutofit/>
        </a:bodyPr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uk-UA" dirty="0">
              <a:latin typeface="Times New Roman" panose="02020603050405020304" pitchFamily="18" charset="0"/>
              <a:cs typeface="Times New Roman" panose="02020603050405020304" pitchFamily="18" charset="0"/>
            </a:rPr>
            <a:t>-</a:t>
          </a:r>
          <a:r>
            <a:rPr lang="uk-UA" sz="11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1115,5 </a:t>
          </a:r>
          <a:r>
            <a:rPr lang="uk-UA" sz="1100" b="0" dirty="0">
              <a:latin typeface="Times New Roman" panose="02020603050405020304" pitchFamily="18" charset="0"/>
              <a:cs typeface="Times New Roman" panose="02020603050405020304" pitchFamily="18" charset="0"/>
            </a:rPr>
            <a:t>або </a:t>
          </a:r>
          <a:r>
            <a:rPr lang="uk-UA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6</a:t>
          </a:r>
          <a:r>
            <a:rPr lang="uk-UA" sz="11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4,5</a:t>
          </a:r>
          <a:r>
            <a:rPr lang="uk-UA" dirty="0">
              <a:latin typeface="Times New Roman" panose="02020603050405020304" pitchFamily="18" charset="0"/>
              <a:cs typeface="Times New Roman" panose="02020603050405020304" pitchFamily="18" charset="0"/>
            </a:rPr>
            <a:t>%  </a:t>
          </a:r>
          <a:r>
            <a:rPr lang="uk-UA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(-43,6 </a:t>
          </a:r>
          <a:r>
            <a:rPr lang="uk-UA" dirty="0">
              <a:latin typeface="Times New Roman" panose="02020603050405020304" pitchFamily="18" charset="0"/>
              <a:cs typeface="Times New Roman" panose="02020603050405020304" pitchFamily="18" charset="0"/>
            </a:rPr>
            <a:t>або </a:t>
          </a:r>
          <a:r>
            <a:rPr lang="uk-UA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97,9% </a:t>
          </a:r>
          <a:r>
            <a:rPr lang="uk-UA" dirty="0">
              <a:latin typeface="Times New Roman" panose="02020603050405020304" pitchFamily="18" charset="0"/>
              <a:cs typeface="Times New Roman" panose="02020603050405020304" pitchFamily="18" charset="0"/>
            </a:rPr>
            <a:t>минулого року)</a:t>
          </a:r>
        </a:p>
        <a:p xmlns:a="http://schemas.openxmlformats.org/drawingml/2006/main">
          <a:endParaRPr lang="uk-UA" sz="1100" b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0.18687</cdr:x>
      <cdr:y>0.23917</cdr:y>
    </cdr:from>
    <cdr:to>
      <cdr:x>0.36187</cdr:x>
      <cdr:y>0.89542</cdr:y>
    </cdr:to>
    <cdr:sp macro="" textlink="">
      <cdr:nvSpPr>
        <cdr:cNvPr id="2" name="Цилиндр 1"/>
        <cdr:cNvSpPr/>
      </cdr:nvSpPr>
      <cdr:spPr>
        <a:xfrm xmlns:a="http://schemas.openxmlformats.org/drawingml/2006/main">
          <a:off x="920948" y="912923"/>
          <a:ext cx="862445" cy="2504924"/>
        </a:xfrm>
        <a:prstGeom xmlns:a="http://schemas.openxmlformats.org/drawingml/2006/main" prst="can">
          <a:avLst/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0.65344</cdr:x>
      <cdr:y>0.43222</cdr:y>
    </cdr:from>
    <cdr:to>
      <cdr:x>0.82844</cdr:x>
      <cdr:y>0.88708</cdr:y>
    </cdr:to>
    <cdr:sp macro="" textlink="">
      <cdr:nvSpPr>
        <cdr:cNvPr id="3" name="Цилиндр 2"/>
        <cdr:cNvSpPr/>
      </cdr:nvSpPr>
      <cdr:spPr>
        <a:xfrm xmlns:a="http://schemas.openxmlformats.org/drawingml/2006/main">
          <a:off x="3220315" y="1649779"/>
          <a:ext cx="862446" cy="1736212"/>
        </a:xfrm>
        <a:prstGeom xmlns:a="http://schemas.openxmlformats.org/drawingml/2006/main" prst="can">
          <a:avLst/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0.60016</cdr:x>
      <cdr:y>0.8792</cdr:y>
    </cdr:from>
    <cdr:to>
      <cdr:x>0.88141</cdr:x>
      <cdr:y>0.9798</cdr:y>
    </cdr:to>
    <cdr:sp macro="" textlink="">
      <cdr:nvSpPr>
        <cdr:cNvPr id="4" name="Прямоугольник 3"/>
        <cdr:cNvSpPr/>
      </cdr:nvSpPr>
      <cdr:spPr>
        <a:xfrm xmlns:a="http://schemas.openxmlformats.org/drawingml/2006/main">
          <a:off x="2957758" y="3617719"/>
          <a:ext cx="1386073" cy="41395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>
          <a:glow rad="127000">
            <a:schemeClr val="bg1"/>
          </a:glow>
        </a:effectLst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t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200" b="1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І </a:t>
          </a:r>
          <a:r>
            <a:rPr lang="ru-RU" sz="1200" b="1" dirty="0" err="1" smtClean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півріччя</a:t>
          </a:r>
          <a:r>
            <a:rPr lang="ru-RU" sz="1200" b="1" dirty="0" smtClean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200" b="1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2023 року</a:t>
          </a:r>
        </a:p>
        <a:p xmlns:a="http://schemas.openxmlformats.org/drawingml/2006/main">
          <a:pPr algn="l"/>
          <a:endParaRPr lang="ru-RU" sz="1100" dirty="0"/>
        </a:p>
      </cdr:txBody>
    </cdr:sp>
  </cdr:relSizeAnchor>
  <cdr:relSizeAnchor xmlns:cdr="http://schemas.openxmlformats.org/drawingml/2006/chartDrawing">
    <cdr:from>
      <cdr:x>0.43293</cdr:x>
      <cdr:y>0.27523</cdr:y>
    </cdr:from>
    <cdr:to>
      <cdr:x>0.71418</cdr:x>
      <cdr:y>0.39104</cdr:y>
    </cdr:to>
    <cdr:sp macro="" textlink="">
      <cdr:nvSpPr>
        <cdr:cNvPr id="9" name="Прямоугольник 8"/>
        <cdr:cNvSpPr/>
      </cdr:nvSpPr>
      <cdr:spPr>
        <a:xfrm xmlns:a="http://schemas.openxmlformats.org/drawingml/2006/main">
          <a:off x="2133573" y="1050576"/>
          <a:ext cx="1386073" cy="44205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>
          <a:glow rad="127000">
            <a:schemeClr val="bg1"/>
          </a:glow>
        </a:effectLst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t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200" b="1" dirty="0" smtClean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-5 225,4 </a:t>
          </a:r>
          <a:r>
            <a:rPr lang="ru-RU" sz="1200" b="1" dirty="0" err="1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тис.грн</a:t>
          </a:r>
          <a:r>
            <a:rPr lang="ru-RU" sz="1200" b="1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200" b="1" dirty="0" err="1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або</a:t>
          </a:r>
          <a:r>
            <a:rPr lang="ru-RU" sz="1200" b="1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200" b="1" dirty="0" smtClean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68,0%</a:t>
          </a:r>
          <a:endParaRPr lang="ru-RU" sz="1200" b="1" dirty="0">
            <a:solidFill>
              <a:sysClr val="windowText" lastClr="0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 xmlns:a="http://schemas.openxmlformats.org/drawingml/2006/main">
          <a:pPr algn="l"/>
          <a:endParaRPr lang="ru-RU" sz="1100" dirty="0"/>
        </a:p>
      </cdr:txBody>
    </cdr:sp>
  </cdr:relSizeAnchor>
  <cdr:relSizeAnchor xmlns:cdr="http://schemas.openxmlformats.org/drawingml/2006/chartDrawing">
    <cdr:from>
      <cdr:x>0.12068</cdr:x>
      <cdr:y>0.88732</cdr:y>
    </cdr:from>
    <cdr:to>
      <cdr:x>0.40193</cdr:x>
      <cdr:y>1</cdr:y>
    </cdr:to>
    <cdr:sp macro="" textlink="">
      <cdr:nvSpPr>
        <cdr:cNvPr id="7" name="Прямоугольник 6"/>
        <cdr:cNvSpPr/>
      </cdr:nvSpPr>
      <cdr:spPr>
        <a:xfrm xmlns:a="http://schemas.openxmlformats.org/drawingml/2006/main">
          <a:off x="594755" y="3651124"/>
          <a:ext cx="1386073" cy="46367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>
          <a:glow rad="127000">
            <a:schemeClr val="bg1"/>
          </a:glow>
        </a:effectLst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t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200" b="1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І </a:t>
          </a:r>
          <a:r>
            <a:rPr lang="ru-RU" sz="1200" b="1" dirty="0" err="1" smtClean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півріччя</a:t>
          </a:r>
          <a:r>
            <a:rPr lang="ru-RU" sz="1200" b="1" dirty="0" smtClean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2022 року</a:t>
          </a:r>
          <a:endParaRPr lang="ru-RU" sz="1100" dirty="0"/>
        </a:p>
      </cdr:txBody>
    </cdr:sp>
  </cdr:relSizeAnchor>
  <cdr:relSizeAnchor xmlns:cdr="http://schemas.openxmlformats.org/drawingml/2006/chartDrawing">
    <cdr:from>
      <cdr:x>0.07229</cdr:x>
      <cdr:y>0.02269</cdr:y>
    </cdr:from>
    <cdr:to>
      <cdr:x>0.91325</cdr:x>
      <cdr:y>0.14587</cdr:y>
    </cdr:to>
    <cdr:sp macro="" textlink="">
      <cdr:nvSpPr>
        <cdr:cNvPr id="5" name="Прямоугольник 4"/>
        <cdr:cNvSpPr/>
      </cdr:nvSpPr>
      <cdr:spPr>
        <a:xfrm xmlns:a="http://schemas.openxmlformats.org/drawingml/2006/main">
          <a:off x="356260" y="83128"/>
          <a:ext cx="4144488" cy="451262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1">
            <a:alpha val="40000"/>
          </a:schemeClr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uk-UA" sz="1400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Надходження ПДФО порівняно з минулим роком</a:t>
          </a:r>
          <a:endParaRPr lang="ru-RU" sz="1400" b="1" i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0.39974</cdr:x>
      <cdr:y>0.32977</cdr:y>
    </cdr:from>
    <cdr:to>
      <cdr:x>0.62624</cdr:x>
      <cdr:y>0.54133</cdr:y>
    </cdr:to>
    <cdr:cxnSp macro="">
      <cdr:nvCxnSpPr>
        <cdr:cNvPr id="10" name="Прямая со стрелкой 9"/>
        <cdr:cNvCxnSpPr/>
      </cdr:nvCxnSpPr>
      <cdr:spPr>
        <a:xfrm xmlns:a="http://schemas.openxmlformats.org/drawingml/2006/main">
          <a:off x="1970008" y="1258753"/>
          <a:ext cx="1116281" cy="807522"/>
        </a:xfrm>
        <a:prstGeom xmlns:a="http://schemas.openxmlformats.org/drawingml/2006/main" prst="straightConnector1">
          <a:avLst/>
        </a:prstGeom>
        <a:ln xmlns:a="http://schemas.openxmlformats.org/drawingml/2006/main" w="50800"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0.16571</cdr:x>
      <cdr:y>0.25389</cdr:y>
    </cdr:from>
    <cdr:to>
      <cdr:x>0.34071</cdr:x>
      <cdr:y>0.91014</cdr:y>
    </cdr:to>
    <cdr:sp macro="" textlink="">
      <cdr:nvSpPr>
        <cdr:cNvPr id="2" name="Цилиндр 1"/>
        <cdr:cNvSpPr/>
      </cdr:nvSpPr>
      <cdr:spPr>
        <a:xfrm xmlns:a="http://schemas.openxmlformats.org/drawingml/2006/main">
          <a:off x="816677" y="969115"/>
          <a:ext cx="862445" cy="2504923"/>
        </a:xfrm>
        <a:prstGeom xmlns:a="http://schemas.openxmlformats.org/drawingml/2006/main" prst="can">
          <a:avLst/>
        </a:prstGeom>
        <a:solidFill xmlns:a="http://schemas.openxmlformats.org/drawingml/2006/main">
          <a:srgbClr val="FF9900"/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0.65606</cdr:x>
      <cdr:y>0.44337</cdr:y>
    </cdr:from>
    <cdr:to>
      <cdr:x>0.83106</cdr:x>
      <cdr:y>0.89823</cdr:y>
    </cdr:to>
    <cdr:sp macro="" textlink="">
      <cdr:nvSpPr>
        <cdr:cNvPr id="3" name="Цилиндр 2"/>
        <cdr:cNvSpPr/>
      </cdr:nvSpPr>
      <cdr:spPr>
        <a:xfrm xmlns:a="http://schemas.openxmlformats.org/drawingml/2006/main">
          <a:off x="3233239" y="1692342"/>
          <a:ext cx="862446" cy="1736212"/>
        </a:xfrm>
        <a:prstGeom xmlns:a="http://schemas.openxmlformats.org/drawingml/2006/main" prst="can">
          <a:avLst/>
        </a:prstGeom>
        <a:solidFill xmlns:a="http://schemas.openxmlformats.org/drawingml/2006/main">
          <a:srgbClr val="FF9900"/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0.60016</cdr:x>
      <cdr:y>0.93364</cdr:y>
    </cdr:from>
    <cdr:to>
      <cdr:x>0.88141</cdr:x>
      <cdr:y>1</cdr:y>
    </cdr:to>
    <cdr:sp macro="" textlink="">
      <cdr:nvSpPr>
        <cdr:cNvPr id="4" name="Прямоугольник 3"/>
        <cdr:cNvSpPr/>
      </cdr:nvSpPr>
      <cdr:spPr>
        <a:xfrm xmlns:a="http://schemas.openxmlformats.org/drawingml/2006/main">
          <a:off x="2957745" y="3563747"/>
          <a:ext cx="1386073" cy="25327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>
          <a:glow rad="127000">
            <a:schemeClr val="bg1"/>
          </a:glow>
        </a:effectLst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t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200" b="1" dirty="0" smtClean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Факт </a:t>
          </a:r>
        </a:p>
        <a:p xmlns:a="http://schemas.openxmlformats.org/drawingml/2006/main">
          <a:pPr algn="ctr"/>
          <a:endParaRPr lang="ru-RU" sz="1200" b="1" dirty="0">
            <a:solidFill>
              <a:sysClr val="windowText" lastClr="0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 xmlns:a="http://schemas.openxmlformats.org/drawingml/2006/main">
          <a:pPr algn="l"/>
          <a:endParaRPr lang="ru-RU" sz="1100" dirty="0"/>
        </a:p>
      </cdr:txBody>
    </cdr:sp>
  </cdr:relSizeAnchor>
  <cdr:relSizeAnchor xmlns:cdr="http://schemas.openxmlformats.org/drawingml/2006/chartDrawing">
    <cdr:from>
      <cdr:x>0.39992</cdr:x>
      <cdr:y>0.29451</cdr:y>
    </cdr:from>
    <cdr:to>
      <cdr:x>0.68117</cdr:x>
      <cdr:y>0.41032</cdr:y>
    </cdr:to>
    <cdr:sp macro="" textlink="">
      <cdr:nvSpPr>
        <cdr:cNvPr id="9" name="Прямоугольник 8"/>
        <cdr:cNvSpPr/>
      </cdr:nvSpPr>
      <cdr:spPr>
        <a:xfrm xmlns:a="http://schemas.openxmlformats.org/drawingml/2006/main">
          <a:off x="1970896" y="1124160"/>
          <a:ext cx="1386073" cy="44205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>
          <a:glow rad="127000">
            <a:schemeClr val="bg1"/>
          </a:glow>
        </a:effectLst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t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200" b="1" dirty="0" smtClean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-5 917,6 </a:t>
          </a:r>
          <a:r>
            <a:rPr lang="ru-RU" sz="1200" b="1" dirty="0" err="1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тис.грн</a:t>
          </a:r>
          <a:r>
            <a:rPr lang="ru-RU" sz="1200" b="1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200" b="1" dirty="0" err="1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або</a:t>
          </a:r>
          <a:r>
            <a:rPr lang="ru-RU" sz="1200" b="1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200" b="1" dirty="0" smtClean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65,2%</a:t>
          </a:r>
          <a:endParaRPr lang="ru-RU" sz="1200" b="1" dirty="0">
            <a:solidFill>
              <a:sysClr val="windowText" lastClr="0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 xmlns:a="http://schemas.openxmlformats.org/drawingml/2006/main">
          <a:pPr algn="l"/>
          <a:endParaRPr lang="ru-RU" sz="1100" dirty="0"/>
        </a:p>
      </cdr:txBody>
    </cdr:sp>
  </cdr:relSizeAnchor>
  <cdr:relSizeAnchor xmlns:cdr="http://schemas.openxmlformats.org/drawingml/2006/chartDrawing">
    <cdr:from>
      <cdr:x>0.11821</cdr:x>
      <cdr:y>0.93243</cdr:y>
    </cdr:from>
    <cdr:to>
      <cdr:x>0.39946</cdr:x>
      <cdr:y>1</cdr:y>
    </cdr:to>
    <cdr:sp macro="" textlink="">
      <cdr:nvSpPr>
        <cdr:cNvPr id="7" name="Прямоугольник 6"/>
        <cdr:cNvSpPr/>
      </cdr:nvSpPr>
      <cdr:spPr>
        <a:xfrm xmlns:a="http://schemas.openxmlformats.org/drawingml/2006/main">
          <a:off x="582572" y="3559116"/>
          <a:ext cx="1386074" cy="25791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>
          <a:glow rad="127000">
            <a:schemeClr val="bg1"/>
          </a:glow>
        </a:effectLst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t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uk-UA" sz="1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План</a:t>
          </a:r>
          <a:endParaRPr lang="ru-RU" sz="12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0.07845</cdr:x>
      <cdr:y>0</cdr:y>
    </cdr:from>
    <cdr:to>
      <cdr:x>0.90255</cdr:x>
      <cdr:y>0.14599</cdr:y>
    </cdr:to>
    <cdr:sp macro="" textlink="">
      <cdr:nvSpPr>
        <cdr:cNvPr id="5" name="Прямоугольник 4"/>
        <cdr:cNvSpPr/>
      </cdr:nvSpPr>
      <cdr:spPr>
        <a:xfrm xmlns:a="http://schemas.openxmlformats.org/drawingml/2006/main">
          <a:off x="386630" y="0"/>
          <a:ext cx="4061361" cy="557249"/>
        </a:xfrm>
        <a:prstGeom xmlns:a="http://schemas.openxmlformats.org/drawingml/2006/main" prst="rect">
          <a:avLst/>
        </a:prstGeom>
        <a:solidFill xmlns:a="http://schemas.openxmlformats.org/drawingml/2006/main">
          <a:srgbClr val="FF9900">
            <a:alpha val="40000"/>
          </a:srgbClr>
        </a:solidFill>
        <a:ln xmlns:a="http://schemas.openxmlformats.org/drawingml/2006/main">
          <a:solidFill>
            <a:srgbClr val="FF990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uk-UA" sz="1400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Фактичні надходження ПДФО у І півріччі 2023 року порівняно із плановими показниками </a:t>
          </a:r>
          <a:endParaRPr lang="ru-RU" sz="1400" b="1" i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0.61938</cdr:x>
      <cdr:y>0.83681</cdr:y>
    </cdr:from>
    <cdr:to>
      <cdr:x>0.90063</cdr:x>
      <cdr:y>1</cdr:y>
    </cdr:to>
    <cdr:sp macro="" textlink="">
      <cdr:nvSpPr>
        <cdr:cNvPr id="4" name="Прямоугольник 3"/>
        <cdr:cNvSpPr/>
      </cdr:nvSpPr>
      <cdr:spPr>
        <a:xfrm xmlns:a="http://schemas.openxmlformats.org/drawingml/2006/main">
          <a:off x="3055455" y="4148861"/>
          <a:ext cx="1387421" cy="80908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>
          <a:glow rad="127000">
            <a:schemeClr val="bg1"/>
          </a:glow>
        </a:effectLst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t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200" b="1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І </a:t>
          </a:r>
          <a:r>
            <a:rPr lang="ru-RU" sz="1200" b="1" dirty="0" err="1" smtClean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півріччя</a:t>
          </a:r>
          <a:r>
            <a:rPr lang="ru-RU" sz="1200" b="1" dirty="0" smtClean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200" b="1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2023 року</a:t>
          </a:r>
        </a:p>
        <a:p xmlns:a="http://schemas.openxmlformats.org/drawingml/2006/main">
          <a:pPr algn="l"/>
          <a:endParaRPr lang="ru-RU" sz="1100" dirty="0"/>
        </a:p>
      </cdr:txBody>
    </cdr:sp>
  </cdr:relSizeAnchor>
  <cdr:relSizeAnchor xmlns:cdr="http://schemas.openxmlformats.org/drawingml/2006/chartDrawing">
    <cdr:from>
      <cdr:x>0.32816</cdr:x>
      <cdr:y>0.33642</cdr:y>
    </cdr:from>
    <cdr:to>
      <cdr:x>0.62816</cdr:x>
      <cdr:y>0.54112</cdr:y>
    </cdr:to>
    <cdr:cxnSp macro="">
      <cdr:nvCxnSpPr>
        <cdr:cNvPr id="8" name="Прямая со стрелкой 7"/>
        <cdr:cNvCxnSpPr/>
      </cdr:nvCxnSpPr>
      <cdr:spPr>
        <a:xfrm xmlns:a="http://schemas.openxmlformats.org/drawingml/2006/main" flipV="1">
          <a:off x="1618849" y="1667946"/>
          <a:ext cx="1479916" cy="1014892"/>
        </a:xfrm>
        <a:prstGeom xmlns:a="http://schemas.openxmlformats.org/drawingml/2006/main" prst="straightConnector1">
          <a:avLst/>
        </a:prstGeom>
        <a:ln xmlns:a="http://schemas.openxmlformats.org/drawingml/2006/main" w="63500"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0.26201</cdr:x>
      <cdr:y>0.27078</cdr:y>
    </cdr:from>
    <cdr:to>
      <cdr:x>0.54326</cdr:x>
      <cdr:y>0.38323</cdr:y>
    </cdr:to>
    <cdr:sp macro="" textlink="">
      <cdr:nvSpPr>
        <cdr:cNvPr id="9" name="Прямоугольник 8"/>
        <cdr:cNvSpPr/>
      </cdr:nvSpPr>
      <cdr:spPr>
        <a:xfrm xmlns:a="http://schemas.openxmlformats.org/drawingml/2006/main">
          <a:off x="1292521" y="1342508"/>
          <a:ext cx="1387422" cy="55754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>
          <a:glow rad="127000">
            <a:schemeClr val="bg1"/>
          </a:glow>
        </a:effectLst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t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200" b="1" dirty="0" smtClean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+1 324,7 </a:t>
          </a:r>
          <a:r>
            <a:rPr lang="ru-RU" sz="1200" b="1" dirty="0" err="1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тис.грн</a:t>
          </a:r>
          <a:r>
            <a:rPr lang="ru-RU" sz="1200" b="1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200" b="1" dirty="0" err="1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або</a:t>
          </a:r>
          <a:r>
            <a:rPr lang="ru-RU" sz="1200" b="1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200" b="1" dirty="0" smtClean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130,9%</a:t>
          </a:r>
          <a:endParaRPr lang="ru-RU" sz="1200" b="1" dirty="0">
            <a:solidFill>
              <a:sysClr val="windowText" lastClr="0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 xmlns:a="http://schemas.openxmlformats.org/drawingml/2006/main">
          <a:pPr algn="l"/>
          <a:endParaRPr lang="ru-RU" sz="1100" dirty="0"/>
        </a:p>
      </cdr:txBody>
    </cdr:sp>
  </cdr:relSizeAnchor>
  <cdr:relSizeAnchor xmlns:cdr="http://schemas.openxmlformats.org/drawingml/2006/chartDrawing">
    <cdr:from>
      <cdr:x>0.08674</cdr:x>
      <cdr:y>0.83681</cdr:y>
    </cdr:from>
    <cdr:to>
      <cdr:x>0.36799</cdr:x>
      <cdr:y>1</cdr:y>
    </cdr:to>
    <cdr:sp macro="" textlink="">
      <cdr:nvSpPr>
        <cdr:cNvPr id="7" name="Прямоугольник 6"/>
        <cdr:cNvSpPr/>
      </cdr:nvSpPr>
      <cdr:spPr>
        <a:xfrm xmlns:a="http://schemas.openxmlformats.org/drawingml/2006/main">
          <a:off x="427917" y="4148862"/>
          <a:ext cx="1387422" cy="80908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>
          <a:glow rad="127000">
            <a:schemeClr val="bg1"/>
          </a:glow>
        </a:effectLst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t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200" b="1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І </a:t>
          </a:r>
          <a:r>
            <a:rPr lang="ru-RU" sz="1200" b="1" dirty="0" err="1" smtClean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півріччя</a:t>
          </a:r>
          <a:r>
            <a:rPr lang="ru-RU" sz="1200" b="1" dirty="0" smtClean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200" b="1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2022 року</a:t>
          </a:r>
        </a:p>
        <a:p xmlns:a="http://schemas.openxmlformats.org/drawingml/2006/main">
          <a:pPr algn="l"/>
          <a:endParaRPr lang="ru-RU" sz="1100" dirty="0"/>
        </a:p>
      </cdr:txBody>
    </cdr:sp>
  </cdr:relSizeAnchor>
  <cdr:relSizeAnchor xmlns:cdr="http://schemas.openxmlformats.org/drawingml/2006/chartDrawing">
    <cdr:from>
      <cdr:x>0.61625</cdr:x>
      <cdr:y>0.27002</cdr:y>
    </cdr:from>
    <cdr:to>
      <cdr:x>0.86451</cdr:x>
      <cdr:y>0.84255</cdr:y>
    </cdr:to>
    <cdr:sp macro="" textlink="">
      <cdr:nvSpPr>
        <cdr:cNvPr id="10" name="Равнобедренный треугольник 9"/>
        <cdr:cNvSpPr/>
      </cdr:nvSpPr>
      <cdr:spPr>
        <a:xfrm xmlns:a="http://schemas.openxmlformats.org/drawingml/2006/main">
          <a:off x="3039979" y="1338747"/>
          <a:ext cx="1224690" cy="2838595"/>
        </a:xfrm>
        <a:prstGeom xmlns:a="http://schemas.openxmlformats.org/drawingml/2006/main" prst="triangle">
          <a:avLst>
            <a:gd name="adj" fmla="val 47127"/>
          </a:avLst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t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endParaRPr lang="ru-RU" sz="1100"/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0.32727</cdr:x>
      <cdr:y>0.03951</cdr:y>
    </cdr:from>
    <cdr:to>
      <cdr:x>0.46461</cdr:x>
      <cdr:y>0.08655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3990076" y="240462"/>
          <a:ext cx="1674454" cy="286290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uk-UA" sz="1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+2 948,6  або 108,3%</a:t>
          </a:r>
          <a:endParaRPr lang="ru-RU" sz="12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0.41715</cdr:x>
      <cdr:y>0.12282</cdr:y>
    </cdr:from>
    <cdr:to>
      <cdr:x>0.54085</cdr:x>
      <cdr:y>0.16985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5085936" y="775195"/>
          <a:ext cx="1508167" cy="296883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uk-UA" sz="1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+753,1  або 120,3%</a:t>
          </a:r>
          <a:endParaRPr lang="ru-RU" sz="12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0.32852</cdr:x>
      <cdr:y>0.39375</cdr:y>
    </cdr:from>
    <cdr:to>
      <cdr:x>0.45222</cdr:x>
      <cdr:y>0.44079</cdr:y>
    </cdr:to>
    <cdr:sp macro="" textlink="">
      <cdr:nvSpPr>
        <cdr:cNvPr id="4" name="Прямоугольник 3"/>
        <cdr:cNvSpPr/>
      </cdr:nvSpPr>
      <cdr:spPr>
        <a:xfrm xmlns:a="http://schemas.openxmlformats.org/drawingml/2006/main">
          <a:off x="4005282" y="2485241"/>
          <a:ext cx="1508167" cy="296883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uk-UA" sz="1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+238,8  або 141,2%</a:t>
          </a:r>
          <a:endParaRPr lang="ru-RU" sz="12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0.3217</cdr:x>
      <cdr:y>0.30532</cdr:y>
    </cdr:from>
    <cdr:to>
      <cdr:x>0.4454</cdr:x>
      <cdr:y>0.35236</cdr:y>
    </cdr:to>
    <cdr:sp macro="" textlink="">
      <cdr:nvSpPr>
        <cdr:cNvPr id="5" name="Прямоугольник 4"/>
        <cdr:cNvSpPr/>
      </cdr:nvSpPr>
      <cdr:spPr>
        <a:xfrm xmlns:a="http://schemas.openxmlformats.org/drawingml/2006/main">
          <a:off x="3922155" y="1927102"/>
          <a:ext cx="1508167" cy="296883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uk-UA" sz="1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+42,5  або 114,3%</a:t>
          </a:r>
          <a:endParaRPr lang="ru-RU" sz="12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0.33923</cdr:x>
      <cdr:y>0.22065</cdr:y>
    </cdr:from>
    <cdr:to>
      <cdr:x>0.46293</cdr:x>
      <cdr:y>0.26769</cdr:y>
    </cdr:to>
    <cdr:sp macro="" textlink="">
      <cdr:nvSpPr>
        <cdr:cNvPr id="6" name="Прямоугольник 5"/>
        <cdr:cNvSpPr/>
      </cdr:nvSpPr>
      <cdr:spPr>
        <a:xfrm xmlns:a="http://schemas.openxmlformats.org/drawingml/2006/main">
          <a:off x="4135910" y="1392712"/>
          <a:ext cx="1508167" cy="296883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uk-UA" sz="1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+86,0  або 100,3%</a:t>
          </a:r>
          <a:endParaRPr lang="ru-RU" sz="12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0.35092</cdr:x>
      <cdr:y>0.47648</cdr:y>
    </cdr:from>
    <cdr:to>
      <cdr:x>0.47462</cdr:x>
      <cdr:y>0.52352</cdr:y>
    </cdr:to>
    <cdr:sp macro="" textlink="">
      <cdr:nvSpPr>
        <cdr:cNvPr id="7" name="Прямоугольник 6"/>
        <cdr:cNvSpPr/>
      </cdr:nvSpPr>
      <cdr:spPr>
        <a:xfrm xmlns:a="http://schemas.openxmlformats.org/drawingml/2006/main">
          <a:off x="4278392" y="2899907"/>
          <a:ext cx="1508151" cy="286290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uk-UA" sz="1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-285,0  або 82,5%</a:t>
          </a:r>
          <a:endParaRPr lang="ru-RU" sz="12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0.36358</cdr:x>
      <cdr:y>0.7474</cdr:y>
    </cdr:from>
    <cdr:to>
      <cdr:x>0.48728</cdr:x>
      <cdr:y>0.79443</cdr:y>
    </cdr:to>
    <cdr:sp macro="" textlink="">
      <cdr:nvSpPr>
        <cdr:cNvPr id="8" name="Прямоугольник 7"/>
        <cdr:cNvSpPr/>
      </cdr:nvSpPr>
      <cdr:spPr>
        <a:xfrm xmlns:a="http://schemas.openxmlformats.org/drawingml/2006/main">
          <a:off x="4432772" y="4548747"/>
          <a:ext cx="1508151" cy="286230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uk-UA" sz="1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+1 840,9</a:t>
          </a:r>
          <a:endParaRPr lang="ru-RU" sz="12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0.3763</cdr:x>
      <cdr:y>0.66287</cdr:y>
    </cdr:from>
    <cdr:to>
      <cdr:x>0.5</cdr:x>
      <cdr:y>0.7099</cdr:y>
    </cdr:to>
    <cdr:sp macro="" textlink="">
      <cdr:nvSpPr>
        <cdr:cNvPr id="9" name="Прямоугольник 8"/>
        <cdr:cNvSpPr/>
      </cdr:nvSpPr>
      <cdr:spPr>
        <a:xfrm xmlns:a="http://schemas.openxmlformats.org/drawingml/2006/main">
          <a:off x="4587850" y="4034304"/>
          <a:ext cx="1508150" cy="286229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uk-UA" sz="1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+168,2 або 107,0%</a:t>
          </a:r>
          <a:endParaRPr lang="ru-RU" sz="12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0.34994</cdr:x>
      <cdr:y>0.57437</cdr:y>
    </cdr:from>
    <cdr:to>
      <cdr:x>0.47364</cdr:x>
      <cdr:y>0.62141</cdr:y>
    </cdr:to>
    <cdr:sp macro="" textlink="">
      <cdr:nvSpPr>
        <cdr:cNvPr id="10" name="Прямоугольник 9"/>
        <cdr:cNvSpPr/>
      </cdr:nvSpPr>
      <cdr:spPr>
        <a:xfrm xmlns:a="http://schemas.openxmlformats.org/drawingml/2006/main">
          <a:off x="4266497" y="3495676"/>
          <a:ext cx="1508150" cy="286290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uk-UA" sz="1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+104,1 або 109,5%</a:t>
          </a:r>
          <a:endParaRPr lang="ru-RU" sz="12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E37D59-977D-4E86-AFF8-78BAA9578DDE}" type="datetimeFigureOut">
              <a:rPr lang="ru-RU" smtClean="0"/>
              <a:t>21.07.2023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1B51A2-DC9F-466E-8581-89F59870CF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11760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1B51A2-DC9F-466E-8581-89F59870CF26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19639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1B51A2-DC9F-466E-8581-89F59870CF26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19101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CBEE2-A63E-4AA2-94B8-016DBB2F869C}" type="datetime1">
              <a:rPr lang="ru-RU" smtClean="0"/>
              <a:t>21.07.2023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A9EAB-6EA4-4BEF-94CB-62D8386CF4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8945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744AB-0283-4489-B2EE-AD94B99DF3F2}" type="datetime1">
              <a:rPr lang="ru-RU" smtClean="0"/>
              <a:t>21.07.2023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A9EAB-6EA4-4BEF-94CB-62D8386CF4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44960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9F4C4-2CD4-4365-A3A1-3FBD97F95DAD}" type="datetime1">
              <a:rPr lang="ru-RU" smtClean="0"/>
              <a:t>21.07.2023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A9EAB-6EA4-4BEF-94CB-62D8386CF4EF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8422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2BCB2-B196-4EB2-A64B-FE855C7A7596}" type="datetime1">
              <a:rPr lang="ru-RU" smtClean="0"/>
              <a:t>21.07.2023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A9EAB-6EA4-4BEF-94CB-62D8386CF4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80618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1E0CE-8A3C-43D7-8473-5CC21D9E9C30}" type="datetime1">
              <a:rPr lang="ru-RU" smtClean="0"/>
              <a:t>21.07.2023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A9EAB-6EA4-4BEF-94CB-62D8386CF4EF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816045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47CFE-B444-49AE-AA9C-2C78F8A3BFF0}" type="datetime1">
              <a:rPr lang="ru-RU" smtClean="0"/>
              <a:t>21.07.2023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A9EAB-6EA4-4BEF-94CB-62D8386CF4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8185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87165-003A-4BD5-8329-E0FEC507B0C0}" type="datetime1">
              <a:rPr lang="ru-RU" smtClean="0"/>
              <a:t>21.07.2023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A9EAB-6EA4-4BEF-94CB-62D8386CF4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43384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D9626-7062-4CEC-9180-A88C684E6CB0}" type="datetime1">
              <a:rPr lang="ru-RU" smtClean="0"/>
              <a:t>21.07.2023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A9EAB-6EA4-4BEF-94CB-62D8386CF4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05423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B5648-323A-47D4-A45C-D5ED6664B982}" type="datetime1">
              <a:rPr lang="ru-RU" smtClean="0"/>
              <a:t>21.07.2023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A9EAB-6EA4-4BEF-94CB-62D8386CF4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756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21430-A3F4-4B62-AFD7-3766A467BD5C}" type="datetime1">
              <a:rPr lang="ru-RU" smtClean="0"/>
              <a:t>21.07.2023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A9EAB-6EA4-4BEF-94CB-62D8386CF4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61788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B7437-7D33-401A-BF7F-92A8ED848C31}" type="datetime1">
              <a:rPr lang="ru-RU" smtClean="0"/>
              <a:t>21.07.2023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A9EAB-6EA4-4BEF-94CB-62D8386CF4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01247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36127-5890-4680-A7E9-CE690E0F765B}" type="datetime1">
              <a:rPr lang="ru-RU" smtClean="0"/>
              <a:t>21.07.2023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A9EAB-6EA4-4BEF-94CB-62D8386CF4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09530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E82E7-DFD8-42FF-8D76-629B18D1A5CB}" type="datetime1">
              <a:rPr lang="ru-RU" smtClean="0"/>
              <a:t>21.07.2023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A9EAB-6EA4-4BEF-94CB-62D8386CF4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61526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6EA7E-43E5-48CA-BA42-8AD8B7988329}" type="datetime1">
              <a:rPr lang="ru-RU" smtClean="0"/>
              <a:t>21.07.2023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A9EAB-6EA4-4BEF-94CB-62D8386CF4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81611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38D74-9C29-41C4-BA18-6B03527E7C07}" type="datetime1">
              <a:rPr lang="ru-RU" smtClean="0"/>
              <a:t>21.07.2023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A9EAB-6EA4-4BEF-94CB-62D8386CF4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91135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A9EAB-6EA4-4BEF-94CB-62D8386CF4EF}" type="slidenum">
              <a:rPr lang="ru-RU" smtClean="0"/>
              <a:t>‹#›</a:t>
            </a:fld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57F63-9EFE-4D50-9CB5-1A4978055DBA}" type="datetime1">
              <a:rPr lang="ru-RU" smtClean="0"/>
              <a:t>21.07.2023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8399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F35694-1152-452D-963D-0EB747BD70ED}" type="datetime1">
              <a:rPr lang="ru-RU" smtClean="0"/>
              <a:t>21.07.2023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572A9EAB-6EA4-4BEF-94CB-62D8386CF4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70460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  <p:sldLayoutId id="2147483784" r:id="rId2"/>
    <p:sldLayoutId id="2147483785" r:id="rId3"/>
    <p:sldLayoutId id="2147483786" r:id="rId4"/>
    <p:sldLayoutId id="2147483787" r:id="rId5"/>
    <p:sldLayoutId id="2147483788" r:id="rId6"/>
    <p:sldLayoutId id="2147483789" r:id="rId7"/>
    <p:sldLayoutId id="2147483790" r:id="rId8"/>
    <p:sldLayoutId id="2147483791" r:id="rId9"/>
    <p:sldLayoutId id="2147483792" r:id="rId10"/>
    <p:sldLayoutId id="2147483793" r:id="rId11"/>
    <p:sldLayoutId id="2147483794" r:id="rId12"/>
    <p:sldLayoutId id="2147483795" r:id="rId13"/>
    <p:sldLayoutId id="2147483796" r:id="rId14"/>
    <p:sldLayoutId id="2147483797" r:id="rId15"/>
    <p:sldLayoutId id="2147483798" r:id="rId16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44384" y="445106"/>
            <a:ext cx="11566567" cy="3758760"/>
          </a:xfrm>
        </p:spPr>
        <p:txBody>
          <a:bodyPr/>
          <a:lstStyle/>
          <a:p>
            <a:pPr algn="ctr"/>
            <a:r>
              <a:rPr lang="uk-UA" b="1" dirty="0">
                <a:solidFill>
                  <a:srgbClr val="002060"/>
                </a:solidFill>
              </a:rPr>
              <a:t>В</a:t>
            </a:r>
            <a:r>
              <a:rPr lang="uk-UA" b="1" dirty="0" smtClean="0">
                <a:solidFill>
                  <a:srgbClr val="002060"/>
                </a:solidFill>
              </a:rPr>
              <a:t>иконання бюджету Заставнівської міської територіальної громади </a:t>
            </a:r>
            <a:br>
              <a:rPr lang="uk-UA" b="1" dirty="0" smtClean="0">
                <a:solidFill>
                  <a:srgbClr val="002060"/>
                </a:solidFill>
              </a:rPr>
            </a:br>
            <a:r>
              <a:rPr lang="uk-UA" b="1" dirty="0" smtClean="0">
                <a:solidFill>
                  <a:srgbClr val="002060"/>
                </a:solidFill>
              </a:rPr>
              <a:t>за І півріччя 2023 року</a:t>
            </a:r>
            <a:r>
              <a:rPr lang="uk-UA" dirty="0" smtClean="0"/>
              <a:t/>
            </a:r>
            <a:br>
              <a:rPr lang="uk-UA" dirty="0" smtClean="0"/>
            </a:b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1960" y="3399961"/>
            <a:ext cx="3475460" cy="3458039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555663" y="4096988"/>
            <a:ext cx="1745675" cy="143691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tx1"/>
                </a:solidFill>
              </a:rPr>
              <a:t>Загальна площа території – 75,827 </a:t>
            </a:r>
            <a:r>
              <a:rPr lang="uk-UA" dirty="0" err="1" smtClean="0">
                <a:solidFill>
                  <a:schemeClr val="tx1"/>
                </a:solidFill>
              </a:rPr>
              <a:t>кв.км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378042" y="4096988"/>
            <a:ext cx="1620982" cy="143691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tx1"/>
                </a:solidFill>
              </a:rPr>
              <a:t>Кількість населення – 9 251 осіб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25121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350" y="1221210"/>
            <a:ext cx="5781316" cy="494208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u="sng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Пальне</a:t>
            </a:r>
            <a:r>
              <a:rPr lang="ru-RU" sz="24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b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Акцизного </a:t>
            </a:r>
            <a:r>
              <a:rPr lang="ru-RU" sz="20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податку</a:t>
            </a:r>
            <a:r>
              <a:rPr lang="ru-RU" sz="20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0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вироблених</a:t>
            </a:r>
            <a:r>
              <a:rPr lang="ru-RU" sz="20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Україні</a:t>
            </a:r>
            <a:r>
              <a:rPr lang="ru-RU" sz="20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підакцизних</a:t>
            </a:r>
            <a:r>
              <a:rPr lang="ru-RU" sz="20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товарів</a:t>
            </a:r>
            <a:r>
              <a:rPr lang="ru-RU" sz="20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0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продукції</a:t>
            </a:r>
            <a:r>
              <a:rPr lang="ru-RU" sz="20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 І </a:t>
            </a:r>
            <a:r>
              <a:rPr lang="ru-RU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півріччя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 року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надійшло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88,6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тис.грн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33,8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тис.грн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більше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відповідного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періоду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2022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року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Акцизного </a:t>
            </a:r>
            <a:r>
              <a:rPr lang="ru-RU" sz="20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податку</a:t>
            </a:r>
            <a:r>
              <a:rPr lang="ru-RU" sz="20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0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ввезених</a:t>
            </a:r>
            <a:r>
              <a:rPr lang="ru-RU" sz="20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митну</a:t>
            </a:r>
            <a:r>
              <a:rPr lang="ru-RU" sz="20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територію</a:t>
            </a:r>
            <a:r>
              <a:rPr lang="ru-RU" sz="20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sz="20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підакцизних</a:t>
            </a:r>
            <a:r>
              <a:rPr lang="ru-RU" sz="20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товарів</a:t>
            </a:r>
            <a:r>
              <a:rPr lang="ru-RU" sz="20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0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продукції</a:t>
            </a:r>
            <a:r>
              <a:rPr lang="ru-RU" sz="20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за І </a:t>
            </a:r>
            <a:r>
              <a:rPr lang="ru-RU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півріччя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 року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надійшло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375,5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тис.грн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189,7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тис.грн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більше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відповідного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періоду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2022 року.</a:t>
            </a:r>
            <a:b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Акцизного </a:t>
            </a:r>
            <a:r>
              <a:rPr lang="ru-RU" sz="2200" b="1" u="sng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податку</a:t>
            </a:r>
            <a:r>
              <a:rPr lang="ru-RU" sz="22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200" b="1" u="sng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реалізації</a:t>
            </a:r>
            <a:r>
              <a:rPr lang="ru-RU" sz="22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u="sng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суб`єктами</a:t>
            </a:r>
            <a:r>
              <a:rPr lang="ru-RU" sz="22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u="sng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господарювання</a:t>
            </a:r>
            <a:r>
              <a:rPr lang="ru-RU" sz="22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u="sng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роздрібної</a:t>
            </a:r>
            <a:r>
              <a:rPr lang="ru-RU" sz="22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u="sng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торгівлі</a:t>
            </a:r>
            <a:r>
              <a:rPr lang="ru-RU" sz="22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u="sng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підакцизних</a:t>
            </a:r>
            <a:r>
              <a:rPr lang="ru-RU" sz="22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u="sng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товарів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b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І </a:t>
            </a:r>
            <a:r>
              <a:rPr lang="ru-RU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півріччя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 року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надійшло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708,7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тис.грн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295,5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тис.грн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більше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відповідного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періоду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2022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року.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b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/>
          </a:p>
        </p:txBody>
      </p:sp>
      <p:sp>
        <p:nvSpPr>
          <p:cNvPr id="8" name="Выгнутая вверх стрелка 7"/>
          <p:cNvSpPr/>
          <p:nvPr/>
        </p:nvSpPr>
        <p:spPr>
          <a:xfrm>
            <a:off x="7401710" y="4334493"/>
            <a:ext cx="673634" cy="407018"/>
          </a:xfrm>
          <a:prstGeom prst="curvedDownArrow">
            <a:avLst>
              <a:gd name="adj1" fmla="val 25000"/>
              <a:gd name="adj2" fmla="val 50000"/>
              <a:gd name="adj3" fmla="val 39385"/>
            </a:avLst>
          </a:prstGeom>
          <a:scene3d>
            <a:camera prst="orthographicFront">
              <a:rot lat="19867205" lon="11831530" rev="21090066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1100">
              <a:solidFill>
                <a:schemeClr val="tx1"/>
              </a:solidFill>
            </a:endParaRPr>
          </a:p>
        </p:txBody>
      </p:sp>
      <p:sp>
        <p:nvSpPr>
          <p:cNvPr id="9" name="Выгнутая вверх стрелка 8"/>
          <p:cNvSpPr/>
          <p:nvPr/>
        </p:nvSpPr>
        <p:spPr>
          <a:xfrm>
            <a:off x="10576316" y="2315687"/>
            <a:ext cx="673634" cy="407018"/>
          </a:xfrm>
          <a:prstGeom prst="curvedDownArrow">
            <a:avLst>
              <a:gd name="adj1" fmla="val 25000"/>
              <a:gd name="adj2" fmla="val 50000"/>
              <a:gd name="adj3" fmla="val 39385"/>
            </a:avLst>
          </a:prstGeom>
          <a:scene3d>
            <a:camera prst="orthographicFront">
              <a:rot lat="19867205" lon="11831530" rev="21090066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1100">
              <a:solidFill>
                <a:schemeClr val="tx1"/>
              </a:solidFill>
            </a:endParaRPr>
          </a:p>
        </p:txBody>
      </p:sp>
      <p:sp>
        <p:nvSpPr>
          <p:cNvPr id="10" name="Выгнутая вверх стрелка 9"/>
          <p:cNvSpPr/>
          <p:nvPr/>
        </p:nvSpPr>
        <p:spPr>
          <a:xfrm>
            <a:off x="9016837" y="3488742"/>
            <a:ext cx="673634" cy="407018"/>
          </a:xfrm>
          <a:prstGeom prst="curvedDownArrow">
            <a:avLst>
              <a:gd name="adj1" fmla="val 25000"/>
              <a:gd name="adj2" fmla="val 50000"/>
              <a:gd name="adj3" fmla="val 39385"/>
            </a:avLst>
          </a:prstGeom>
          <a:scene3d>
            <a:camera prst="orthographicFront">
              <a:rot lat="19867205" lon="11831530" rev="21090066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1100">
              <a:solidFill>
                <a:schemeClr val="tx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8687509" y="3006940"/>
            <a:ext cx="1332290" cy="4095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+189,7 </a:t>
            </a:r>
            <a:r>
              <a:rPr lang="ru-RU" sz="1200" dirty="0" err="1">
                <a:solidFill>
                  <a:schemeClr val="tx1"/>
                </a:solidFill>
              </a:rPr>
              <a:t>тис.грн</a:t>
            </a:r>
            <a:r>
              <a:rPr lang="ru-RU" sz="1200" dirty="0">
                <a:solidFill>
                  <a:schemeClr val="tx1"/>
                </a:solidFill>
              </a:rPr>
              <a:t> </a:t>
            </a:r>
            <a:r>
              <a:rPr lang="ru-RU" sz="1200" dirty="0" err="1">
                <a:solidFill>
                  <a:schemeClr val="tx1"/>
                </a:solidFill>
              </a:rPr>
              <a:t>або</a:t>
            </a:r>
            <a:r>
              <a:rPr lang="ru-RU" sz="1200" dirty="0">
                <a:solidFill>
                  <a:schemeClr val="tx1"/>
                </a:solidFill>
              </a:rPr>
              <a:t> </a:t>
            </a:r>
            <a:r>
              <a:rPr lang="ru-RU" sz="1200" dirty="0" smtClean="0">
                <a:solidFill>
                  <a:schemeClr val="tx1"/>
                </a:solidFill>
              </a:rPr>
              <a:t>202,1</a:t>
            </a:r>
            <a:r>
              <a:rPr lang="ru-RU" dirty="0" smtClean="0">
                <a:solidFill>
                  <a:schemeClr val="tx1"/>
                </a:solidFill>
              </a:rPr>
              <a:t>%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051149" y="3852691"/>
            <a:ext cx="1253342" cy="4095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+33,8 </a:t>
            </a:r>
            <a:r>
              <a:rPr lang="ru-RU" sz="1200" dirty="0" err="1">
                <a:solidFill>
                  <a:schemeClr val="tx1"/>
                </a:solidFill>
              </a:rPr>
              <a:t>тис.грн</a:t>
            </a:r>
            <a:r>
              <a:rPr lang="ru-RU" sz="1200" dirty="0">
                <a:solidFill>
                  <a:schemeClr val="tx1"/>
                </a:solidFill>
              </a:rPr>
              <a:t> </a:t>
            </a:r>
            <a:r>
              <a:rPr lang="ru-RU" sz="1200" dirty="0" err="1">
                <a:solidFill>
                  <a:schemeClr val="tx1"/>
                </a:solidFill>
              </a:rPr>
              <a:t>або</a:t>
            </a:r>
            <a:r>
              <a:rPr lang="ru-RU" sz="1200" dirty="0">
                <a:solidFill>
                  <a:schemeClr val="tx1"/>
                </a:solidFill>
              </a:rPr>
              <a:t> </a:t>
            </a:r>
            <a:r>
              <a:rPr lang="ru-RU" sz="1200" dirty="0" smtClean="0">
                <a:solidFill>
                  <a:schemeClr val="tx1"/>
                </a:solidFill>
              </a:rPr>
              <a:t>161,7%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-49685" y="29090"/>
            <a:ext cx="12164701" cy="42207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uk-UA" sz="2700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Надходження акцизного податку у І півріччі 2023 року порівняно </a:t>
            </a:r>
          </a:p>
          <a:p>
            <a:pPr algn="ctr"/>
            <a:r>
              <a:rPr lang="uk-UA" sz="2700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із І півріччям 2022 року</a:t>
            </a:r>
            <a:br>
              <a:rPr lang="uk-UA" sz="2700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800" dirty="0"/>
          </a:p>
        </p:txBody>
      </p:sp>
      <p:sp>
        <p:nvSpPr>
          <p:cNvPr id="14" name="TextBox 13"/>
          <p:cNvSpPr txBox="1"/>
          <p:nvPr/>
        </p:nvSpPr>
        <p:spPr>
          <a:xfrm>
            <a:off x="11614068" y="29090"/>
            <a:ext cx="5541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10</a:t>
            </a:r>
            <a:endParaRPr lang="ru-RU" dirty="0"/>
          </a:p>
        </p:txBody>
      </p:sp>
      <p:graphicFrame>
        <p:nvGraphicFramePr>
          <p:cNvPr id="15" name="Диаграмма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93708681"/>
              </p:ext>
            </p:extLst>
          </p:nvPr>
        </p:nvGraphicFramePr>
        <p:xfrm>
          <a:off x="6036215" y="1293436"/>
          <a:ext cx="6132034" cy="52046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6" name="Прямоугольник 15"/>
          <p:cNvSpPr/>
          <p:nvPr/>
        </p:nvSpPr>
        <p:spPr>
          <a:xfrm>
            <a:off x="10246988" y="1742350"/>
            <a:ext cx="1332290" cy="4095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+295,5 </a:t>
            </a:r>
            <a:r>
              <a:rPr lang="ru-RU" sz="1200" dirty="0" err="1">
                <a:solidFill>
                  <a:schemeClr val="tx1"/>
                </a:solidFill>
              </a:rPr>
              <a:t>тис.грн</a:t>
            </a:r>
            <a:r>
              <a:rPr lang="ru-RU" sz="1200" dirty="0">
                <a:solidFill>
                  <a:schemeClr val="tx1"/>
                </a:solidFill>
              </a:rPr>
              <a:t> </a:t>
            </a:r>
            <a:r>
              <a:rPr lang="ru-RU" sz="1200" dirty="0" err="1">
                <a:solidFill>
                  <a:schemeClr val="tx1"/>
                </a:solidFill>
              </a:rPr>
              <a:t>або</a:t>
            </a:r>
            <a:r>
              <a:rPr lang="ru-RU" sz="1200" dirty="0">
                <a:solidFill>
                  <a:schemeClr val="tx1"/>
                </a:solidFill>
              </a:rPr>
              <a:t> </a:t>
            </a:r>
            <a:r>
              <a:rPr lang="ru-RU" sz="1200" dirty="0" smtClean="0">
                <a:solidFill>
                  <a:schemeClr val="tx1"/>
                </a:solidFill>
              </a:rPr>
              <a:t>171,5</a:t>
            </a:r>
            <a:r>
              <a:rPr lang="ru-RU" dirty="0" smtClean="0">
                <a:solidFill>
                  <a:schemeClr val="tx1"/>
                </a:solidFill>
              </a:rPr>
              <a:t>%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9845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3761" y="0"/>
            <a:ext cx="11329059" cy="1033153"/>
          </a:xfrm>
        </p:spPr>
        <p:txBody>
          <a:bodyPr>
            <a:normAutofit/>
          </a:bodyPr>
          <a:lstStyle/>
          <a:p>
            <a:pPr algn="ctr"/>
            <a:r>
              <a:rPr lang="uk-UA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Місцеві податки</a:t>
            </a:r>
            <a:r>
              <a:rPr lang="uk-UA" dirty="0" smtClean="0"/>
              <a:t/>
            </a:r>
            <a:br>
              <a:rPr lang="uk-UA" dirty="0" smtClean="0"/>
            </a:br>
            <a:r>
              <a:rPr lang="uk-UA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структурі власних доходів бюджету громади </a:t>
            </a:r>
            <a:r>
              <a:rPr lang="uk-UA" sz="24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займають 29,1 </a:t>
            </a:r>
            <a:r>
              <a:rPr lang="uk-UA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відсотка</a:t>
            </a:r>
            <a:endParaRPr lang="ru-RU" sz="2400" dirty="0"/>
          </a:p>
        </p:txBody>
      </p:sp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85699098"/>
              </p:ext>
            </p:extLst>
          </p:nvPr>
        </p:nvGraphicFramePr>
        <p:xfrm>
          <a:off x="99287" y="1900052"/>
          <a:ext cx="4933054" cy="49579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Равнобедренный треугольник 4"/>
          <p:cNvSpPr/>
          <p:nvPr/>
        </p:nvSpPr>
        <p:spPr>
          <a:xfrm>
            <a:off x="636780" y="3883232"/>
            <a:ext cx="1168270" cy="219495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1100"/>
          </a:p>
        </p:txBody>
      </p:sp>
      <p:sp>
        <p:nvSpPr>
          <p:cNvPr id="6" name="Прямоугольник 5"/>
          <p:cNvSpPr/>
          <p:nvPr/>
        </p:nvSpPr>
        <p:spPr>
          <a:xfrm>
            <a:off x="3337274" y="5315195"/>
            <a:ext cx="828675" cy="447675"/>
          </a:xfrm>
          <a:prstGeom prst="rect">
            <a:avLst/>
          </a:prstGeom>
          <a:noFill/>
          <a:ln>
            <a:noFill/>
          </a:ln>
          <a:effectLst>
            <a:glow rad="127000">
              <a:schemeClr val="bg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b="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5 616,0 </a:t>
            </a:r>
            <a:r>
              <a:rPr lang="ru-RU" sz="1200" b="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тис.грн</a:t>
            </a:r>
            <a:endParaRPr lang="ru-RU" sz="1200" b="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ru-RU" sz="11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774997" y="5310245"/>
            <a:ext cx="828675" cy="447675"/>
          </a:xfrm>
          <a:prstGeom prst="rect">
            <a:avLst/>
          </a:prstGeom>
          <a:noFill/>
          <a:ln>
            <a:noFill/>
          </a:ln>
          <a:effectLst>
            <a:glow rad="127000">
              <a:schemeClr val="bg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b="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4 291,3 </a:t>
            </a:r>
            <a:r>
              <a:rPr lang="ru-RU" sz="1200" b="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тис.грн</a:t>
            </a:r>
            <a:endParaRPr lang="ru-RU" sz="1200" b="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ru-RU" sz="11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86692" y="2006931"/>
            <a:ext cx="4358244" cy="7811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Надходження місцевих податків порівняно із минулим роком</a:t>
            </a:r>
            <a:endParaRPr lang="ru-RU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765470" y="1204521"/>
            <a:ext cx="6139542" cy="9610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Фактичні надходження місцевих податків за І півріччя 2023 року порівняно із плановими показниками</a:t>
            </a:r>
            <a:endParaRPr lang="ru-RU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614068" y="29090"/>
            <a:ext cx="5541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11</a:t>
            </a:r>
            <a:endParaRPr lang="ru-RU" dirty="0"/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1638772"/>
              </p:ext>
            </p:extLst>
          </p:nvPr>
        </p:nvGraphicFramePr>
        <p:xfrm>
          <a:off x="5593278" y="2397516"/>
          <a:ext cx="6483926" cy="4322618"/>
        </p:xfrm>
        <a:graphic>
          <a:graphicData uri="http://schemas.openxmlformats.org/drawingml/2006/table">
            <a:tbl>
              <a:tblPr/>
              <a:tblGrid>
                <a:gridCol w="2538178">
                  <a:extLst>
                    <a:ext uri="{9D8B030D-6E8A-4147-A177-3AD203B41FA5}">
                      <a16:colId xmlns:a16="http://schemas.microsoft.com/office/drawing/2014/main" val="4149519825"/>
                    </a:ext>
                  </a:extLst>
                </a:gridCol>
                <a:gridCol w="898178">
                  <a:extLst>
                    <a:ext uri="{9D8B030D-6E8A-4147-A177-3AD203B41FA5}">
                      <a16:colId xmlns:a16="http://schemas.microsoft.com/office/drawing/2014/main" val="4140436169"/>
                    </a:ext>
                  </a:extLst>
                </a:gridCol>
                <a:gridCol w="902984">
                  <a:extLst>
                    <a:ext uri="{9D8B030D-6E8A-4147-A177-3AD203B41FA5}">
                      <a16:colId xmlns:a16="http://schemas.microsoft.com/office/drawing/2014/main" val="4102072375"/>
                    </a:ext>
                  </a:extLst>
                </a:gridCol>
                <a:gridCol w="1053482">
                  <a:extLst>
                    <a:ext uri="{9D8B030D-6E8A-4147-A177-3AD203B41FA5}">
                      <a16:colId xmlns:a16="http://schemas.microsoft.com/office/drawing/2014/main" val="1107202772"/>
                    </a:ext>
                  </a:extLst>
                </a:gridCol>
                <a:gridCol w="1091104">
                  <a:extLst>
                    <a:ext uri="{9D8B030D-6E8A-4147-A177-3AD203B41FA5}">
                      <a16:colId xmlns:a16="http://schemas.microsoft.com/office/drawing/2014/main" val="541433488"/>
                    </a:ext>
                  </a:extLst>
                </a:gridCol>
              </a:tblGrid>
              <a:tr h="123503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Найменування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Відхилення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+/-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Відхилення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7116872"/>
                  </a:ext>
                </a:extLst>
              </a:tr>
              <a:tr h="61751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Податок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 </a:t>
                      </a:r>
                      <a:r>
                        <a:rPr lang="ru-RU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нерухоме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майно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301,9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474,6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+172,7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157,2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4919594"/>
                  </a:ext>
                </a:extLst>
              </a:tr>
              <a:tr h="61751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Земельний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податок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374,0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477,6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+103,6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127,7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9264214"/>
                  </a:ext>
                </a:extLst>
              </a:tr>
              <a:tr h="61751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Орендна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плата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721,7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906,4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+184,7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125,6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7625495"/>
                  </a:ext>
                </a:extLst>
              </a:tr>
              <a:tr h="61751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Єдиний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податок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2 649,0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3 757,4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+1 108,4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141,8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7249811"/>
                  </a:ext>
                </a:extLst>
              </a:tr>
              <a:tr h="61751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РАЗОМ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4 046,6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5 616,0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+1 569,4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138,8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8613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930061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7328" y="0"/>
            <a:ext cx="11471124" cy="558140"/>
          </a:xfrm>
        </p:spPr>
        <p:txBody>
          <a:bodyPr>
            <a:normAutofit/>
          </a:bodyPr>
          <a:lstStyle/>
          <a:p>
            <a:pPr algn="ctr"/>
            <a:r>
              <a:rPr lang="uk-UA" sz="2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Неподаткові надходження бюджету </a:t>
            </a:r>
            <a:endParaRPr lang="ru-RU" sz="28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614068" y="29090"/>
            <a:ext cx="5541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12</a:t>
            </a:r>
            <a:endParaRPr lang="ru-RU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68441861"/>
              </p:ext>
            </p:extLst>
          </p:nvPr>
        </p:nvGraphicFramePr>
        <p:xfrm>
          <a:off x="23748" y="517896"/>
          <a:ext cx="12168252" cy="6304478"/>
        </p:xfrm>
        <a:graphic>
          <a:graphicData uri="http://schemas.openxmlformats.org/drawingml/2006/table">
            <a:tbl>
              <a:tblPr/>
              <a:tblGrid>
                <a:gridCol w="819398">
                  <a:extLst>
                    <a:ext uri="{9D8B030D-6E8A-4147-A177-3AD203B41FA5}">
                      <a16:colId xmlns:a16="http://schemas.microsoft.com/office/drawing/2014/main" val="2510494996"/>
                    </a:ext>
                  </a:extLst>
                </a:gridCol>
                <a:gridCol w="6009042">
                  <a:extLst>
                    <a:ext uri="{9D8B030D-6E8A-4147-A177-3AD203B41FA5}">
                      <a16:colId xmlns:a16="http://schemas.microsoft.com/office/drawing/2014/main" val="2882335396"/>
                    </a:ext>
                  </a:extLst>
                </a:gridCol>
                <a:gridCol w="1120649">
                  <a:extLst>
                    <a:ext uri="{9D8B030D-6E8A-4147-A177-3AD203B41FA5}">
                      <a16:colId xmlns:a16="http://schemas.microsoft.com/office/drawing/2014/main" val="1451784022"/>
                    </a:ext>
                  </a:extLst>
                </a:gridCol>
                <a:gridCol w="1037020">
                  <a:extLst>
                    <a:ext uri="{9D8B030D-6E8A-4147-A177-3AD203B41FA5}">
                      <a16:colId xmlns:a16="http://schemas.microsoft.com/office/drawing/2014/main" val="1806292847"/>
                    </a:ext>
                  </a:extLst>
                </a:gridCol>
                <a:gridCol w="1120649">
                  <a:extLst>
                    <a:ext uri="{9D8B030D-6E8A-4147-A177-3AD203B41FA5}">
                      <a16:colId xmlns:a16="http://schemas.microsoft.com/office/drawing/2014/main" val="679432475"/>
                    </a:ext>
                  </a:extLst>
                </a:gridCol>
                <a:gridCol w="1070471">
                  <a:extLst>
                    <a:ext uri="{9D8B030D-6E8A-4147-A177-3AD203B41FA5}">
                      <a16:colId xmlns:a16="http://schemas.microsoft.com/office/drawing/2014/main" val="3139916225"/>
                    </a:ext>
                  </a:extLst>
                </a:gridCol>
                <a:gridCol w="991023">
                  <a:extLst>
                    <a:ext uri="{9D8B030D-6E8A-4147-A177-3AD203B41FA5}">
                      <a16:colId xmlns:a16="http://schemas.microsoft.com/office/drawing/2014/main" val="2290876029"/>
                    </a:ext>
                  </a:extLst>
                </a:gridCol>
              </a:tblGrid>
              <a:tr h="188619">
                <a:tc>
                  <a:txBody>
                    <a:bodyPr/>
                    <a:lstStyle/>
                    <a:p>
                      <a:pPr algn="l" fontAlgn="b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11" marR="5811" marT="58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11" marR="5811" marT="58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11" marR="5811" marT="58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11" marR="5811" marT="58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11" marR="5811" marT="58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11" marR="5811" marT="58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тис.грн</a:t>
                      </a:r>
                    </a:p>
                  </a:txBody>
                  <a:tcPr marL="5811" marR="5811" marT="58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0249700"/>
                  </a:ext>
                </a:extLst>
              </a:tr>
              <a:tr h="79219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Код доходу</a:t>
                      </a:r>
                    </a:p>
                  </a:txBody>
                  <a:tcPr marL="5811" marR="5811" marT="58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Найменування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11" marR="5811" marT="58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 за січень-червень 2022 року</a:t>
                      </a:r>
                    </a:p>
                  </a:txBody>
                  <a:tcPr marL="5811" marR="5811" marT="58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на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січень-червень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2023 року</a:t>
                      </a:r>
                    </a:p>
                  </a:txBody>
                  <a:tcPr marL="5811" marR="5811" marT="58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 за січень-червень 2023 року</a:t>
                      </a:r>
                    </a:p>
                  </a:txBody>
                  <a:tcPr marL="5811" marR="5811" marT="58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+/- факт від плану</a:t>
                      </a:r>
                    </a:p>
                  </a:txBody>
                  <a:tcPr marL="5811" marR="5811" marT="58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+/- 2023 рік від 2022 року</a:t>
                      </a:r>
                    </a:p>
                  </a:txBody>
                  <a:tcPr marL="5811" marR="5811" marT="58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334158"/>
                  </a:ext>
                </a:extLst>
              </a:tr>
              <a:tr h="19804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21081100</a:t>
                      </a:r>
                    </a:p>
                  </a:txBody>
                  <a:tcPr marL="5811" marR="5811" marT="58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Адміністративні</a:t>
                      </a:r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штрафи</a:t>
                      </a:r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та </a:t>
                      </a:r>
                      <a:r>
                        <a:rPr lang="ru-RU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інші</a:t>
                      </a:r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санкції</a:t>
                      </a:r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811" marR="5811" marT="58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5,90</a:t>
                      </a:r>
                    </a:p>
                  </a:txBody>
                  <a:tcPr marL="5811" marR="5811" marT="58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12,60</a:t>
                      </a:r>
                    </a:p>
                  </a:txBody>
                  <a:tcPr marL="5811" marR="5811" marT="58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53,20</a:t>
                      </a:r>
                    </a:p>
                  </a:txBody>
                  <a:tcPr marL="5811" marR="5811" marT="58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40,60</a:t>
                      </a:r>
                    </a:p>
                  </a:txBody>
                  <a:tcPr marL="5811" marR="5811" marT="58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47,30</a:t>
                      </a:r>
                    </a:p>
                  </a:txBody>
                  <a:tcPr marL="5811" marR="5811" marT="58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5979774"/>
                  </a:ext>
                </a:extLst>
              </a:tr>
              <a:tr h="82992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21081500</a:t>
                      </a:r>
                    </a:p>
                  </a:txBody>
                  <a:tcPr marL="5811" marR="5811" marT="58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Штрафні</a:t>
                      </a:r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санкції</a:t>
                      </a:r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що</a:t>
                      </a:r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застосовуються</a:t>
                      </a:r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відповідно</a:t>
                      </a:r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до Закону </a:t>
                      </a:r>
                      <a:r>
                        <a:rPr lang="ru-RU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України</a:t>
                      </a:r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`Про </a:t>
                      </a:r>
                      <a:r>
                        <a:rPr lang="ru-RU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державне</a:t>
                      </a:r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регулювання</a:t>
                      </a:r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виробництва</a:t>
                      </a:r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і </a:t>
                      </a:r>
                      <a:r>
                        <a:rPr lang="ru-RU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обігу</a:t>
                      </a:r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спирту </a:t>
                      </a:r>
                      <a:r>
                        <a:rPr lang="ru-RU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етилового</a:t>
                      </a:r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коньячного і плодового, </a:t>
                      </a:r>
                      <a:r>
                        <a:rPr lang="ru-RU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алкогольних</a:t>
                      </a:r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напоїв</a:t>
                      </a:r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тютюнових</a:t>
                      </a:r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виробів</a:t>
                      </a:r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рідин</a:t>
                      </a:r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що</a:t>
                      </a:r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використовуються</a:t>
                      </a:r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 </a:t>
                      </a:r>
                      <a:r>
                        <a:rPr lang="ru-RU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електронних</a:t>
                      </a:r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сигаретах, та </a:t>
                      </a:r>
                      <a:r>
                        <a:rPr lang="ru-RU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пального</a:t>
                      </a:r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`</a:t>
                      </a:r>
                    </a:p>
                  </a:txBody>
                  <a:tcPr marL="5811" marR="5811" marT="58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18,70</a:t>
                      </a:r>
                    </a:p>
                  </a:txBody>
                  <a:tcPr marL="5811" marR="5811" marT="58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34,10</a:t>
                      </a:r>
                    </a:p>
                  </a:txBody>
                  <a:tcPr marL="5811" marR="5811" marT="58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34,20</a:t>
                      </a:r>
                    </a:p>
                  </a:txBody>
                  <a:tcPr marL="5811" marR="5811" marT="58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0,10</a:t>
                      </a:r>
                    </a:p>
                  </a:txBody>
                  <a:tcPr marL="5811" marR="5811" marT="58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15,50</a:t>
                      </a:r>
                    </a:p>
                  </a:txBody>
                  <a:tcPr marL="5811" marR="5811" marT="58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3226444"/>
                  </a:ext>
                </a:extLst>
              </a:tr>
              <a:tr h="73443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21082400</a:t>
                      </a:r>
                    </a:p>
                  </a:txBody>
                  <a:tcPr marL="5811" marR="5811" marT="58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Кошти</a:t>
                      </a:r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гарантійного</a:t>
                      </a:r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та </a:t>
                      </a:r>
                      <a:r>
                        <a:rPr lang="ru-RU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реєстраційного</a:t>
                      </a:r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внесків</a:t>
                      </a:r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що</a:t>
                      </a:r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визначені</a:t>
                      </a:r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Законом </a:t>
                      </a:r>
                      <a:r>
                        <a:rPr lang="ru-RU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України</a:t>
                      </a:r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`Про </a:t>
                      </a:r>
                      <a:r>
                        <a:rPr lang="ru-RU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оренду</a:t>
                      </a:r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державного та </a:t>
                      </a:r>
                      <a:r>
                        <a:rPr lang="ru-RU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комунального</a:t>
                      </a:r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майна`, </a:t>
                      </a:r>
                      <a:r>
                        <a:rPr lang="ru-RU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які</a:t>
                      </a:r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підлягають</a:t>
                      </a:r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перерахуванню</a:t>
                      </a:r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оператором </a:t>
                      </a:r>
                      <a:r>
                        <a:rPr lang="ru-RU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електронного</a:t>
                      </a:r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майданчика</a:t>
                      </a:r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до </a:t>
                      </a:r>
                      <a:r>
                        <a:rPr lang="ru-RU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відповідного</a:t>
                      </a:r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бюджету</a:t>
                      </a:r>
                    </a:p>
                  </a:txBody>
                  <a:tcPr marL="5811" marR="5811" marT="58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11" marR="5811" marT="58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1,30</a:t>
                      </a:r>
                    </a:p>
                  </a:txBody>
                  <a:tcPr marL="5811" marR="5811" marT="58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1,30</a:t>
                      </a:r>
                    </a:p>
                  </a:txBody>
                  <a:tcPr marL="5811" marR="5811" marT="58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5811" marR="5811" marT="58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1,30</a:t>
                      </a:r>
                    </a:p>
                  </a:txBody>
                  <a:tcPr marL="5811" marR="5811" marT="58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8020550"/>
                  </a:ext>
                </a:extLst>
              </a:tr>
              <a:tr h="19804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22012500</a:t>
                      </a:r>
                    </a:p>
                  </a:txBody>
                  <a:tcPr marL="5811" marR="5811" marT="58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Плата за </a:t>
                      </a:r>
                      <a:r>
                        <a:rPr lang="ru-RU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надання</a:t>
                      </a:r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інших</a:t>
                      </a:r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адміністративних</a:t>
                      </a:r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послуг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11" marR="5811" marT="58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1 074,70</a:t>
                      </a:r>
                    </a:p>
                  </a:txBody>
                  <a:tcPr marL="5811" marR="5811" marT="58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1 000,00</a:t>
                      </a:r>
                    </a:p>
                  </a:txBody>
                  <a:tcPr marL="5811" marR="5811" marT="58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886,10</a:t>
                      </a:r>
                    </a:p>
                  </a:txBody>
                  <a:tcPr marL="5811" marR="5811" marT="58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-113,90</a:t>
                      </a:r>
                    </a:p>
                  </a:txBody>
                  <a:tcPr marL="5811" marR="5811" marT="58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-188,60</a:t>
                      </a:r>
                    </a:p>
                  </a:txBody>
                  <a:tcPr marL="5811" marR="5811" marT="58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384216"/>
                  </a:ext>
                </a:extLst>
              </a:tr>
              <a:tr h="39609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22012600</a:t>
                      </a:r>
                    </a:p>
                  </a:txBody>
                  <a:tcPr marL="5811" marR="5811" marT="58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Адміністративний</a:t>
                      </a:r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збір</a:t>
                      </a:r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за </a:t>
                      </a:r>
                      <a:r>
                        <a:rPr lang="ru-RU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державну</a:t>
                      </a:r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реєстрацію</a:t>
                      </a:r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речових</a:t>
                      </a:r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прав на </a:t>
                      </a:r>
                      <a:r>
                        <a:rPr lang="ru-RU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нерухоме</a:t>
                      </a:r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майно</a:t>
                      </a:r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та </a:t>
                      </a:r>
                      <a:r>
                        <a:rPr lang="ru-RU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їх</a:t>
                      </a:r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обтяжень</a:t>
                      </a:r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811" marR="5811" marT="58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3,50</a:t>
                      </a:r>
                    </a:p>
                  </a:txBody>
                  <a:tcPr marL="5811" marR="5811" marT="58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2,20</a:t>
                      </a:r>
                    </a:p>
                  </a:txBody>
                  <a:tcPr marL="5811" marR="5811" marT="58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3,60</a:t>
                      </a:r>
                    </a:p>
                  </a:txBody>
                  <a:tcPr marL="5811" marR="5811" marT="58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1,40</a:t>
                      </a:r>
                    </a:p>
                  </a:txBody>
                  <a:tcPr marL="5811" marR="5811" marT="58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0,10</a:t>
                      </a:r>
                    </a:p>
                  </a:txBody>
                  <a:tcPr marL="5811" marR="5811" marT="58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8576634"/>
                  </a:ext>
                </a:extLst>
              </a:tr>
              <a:tr h="53068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22080400</a:t>
                      </a:r>
                    </a:p>
                  </a:txBody>
                  <a:tcPr marL="5811" marR="5811" marT="58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Надходження</a:t>
                      </a:r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від</a:t>
                      </a:r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орендної</a:t>
                      </a:r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плати за </a:t>
                      </a:r>
                      <a:r>
                        <a:rPr lang="ru-RU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користування</a:t>
                      </a:r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майновим</a:t>
                      </a:r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комплексом та </a:t>
                      </a:r>
                      <a:r>
                        <a:rPr lang="ru-RU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іншим</a:t>
                      </a:r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майном</a:t>
                      </a:r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що</a:t>
                      </a:r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перебуває</a:t>
                      </a:r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 </a:t>
                      </a:r>
                      <a:r>
                        <a:rPr lang="ru-RU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комунальній</a:t>
                      </a:r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власності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11" marR="5811" marT="58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257,80</a:t>
                      </a:r>
                    </a:p>
                  </a:txBody>
                  <a:tcPr marL="5811" marR="5811" marT="58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245,00</a:t>
                      </a:r>
                    </a:p>
                  </a:txBody>
                  <a:tcPr marL="5811" marR="5811" marT="58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311,70</a:t>
                      </a:r>
                    </a:p>
                  </a:txBody>
                  <a:tcPr marL="5811" marR="5811" marT="58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66,70</a:t>
                      </a:r>
                    </a:p>
                  </a:txBody>
                  <a:tcPr marL="5811" marR="5811" marT="58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53,90</a:t>
                      </a:r>
                    </a:p>
                  </a:txBody>
                  <a:tcPr marL="5811" marR="5811" marT="58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8402015"/>
                  </a:ext>
                </a:extLst>
              </a:tr>
              <a:tr h="52251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22090100</a:t>
                      </a:r>
                    </a:p>
                  </a:txBody>
                  <a:tcPr marL="5811" marR="5811" marT="58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Державне</a:t>
                      </a:r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мито</a:t>
                      </a:r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що</a:t>
                      </a:r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сплачується</a:t>
                      </a:r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за </a:t>
                      </a:r>
                      <a:r>
                        <a:rPr lang="ru-RU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місцем</a:t>
                      </a:r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розгляду</a:t>
                      </a:r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та </a:t>
                      </a:r>
                      <a:r>
                        <a:rPr lang="ru-RU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оформлення</a:t>
                      </a:r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документів</a:t>
                      </a:r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у тому </a:t>
                      </a:r>
                      <a:r>
                        <a:rPr lang="ru-RU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числі</a:t>
                      </a:r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за </a:t>
                      </a:r>
                      <a:r>
                        <a:rPr lang="ru-RU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оформлення</a:t>
                      </a:r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документів</a:t>
                      </a:r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 </a:t>
                      </a:r>
                      <a:r>
                        <a:rPr lang="ru-RU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спадщину</a:t>
                      </a:r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і </a:t>
                      </a:r>
                      <a:r>
                        <a:rPr lang="ru-RU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дарування</a:t>
                      </a:r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 </a:t>
                      </a:r>
                    </a:p>
                  </a:txBody>
                  <a:tcPr marL="5811" marR="5811" marT="58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10,10</a:t>
                      </a:r>
                    </a:p>
                  </a:txBody>
                  <a:tcPr marL="5811" marR="5811" marT="58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1,10</a:t>
                      </a:r>
                    </a:p>
                  </a:txBody>
                  <a:tcPr marL="5811" marR="5811" marT="58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2,40</a:t>
                      </a:r>
                    </a:p>
                  </a:txBody>
                  <a:tcPr marL="5811" marR="5811" marT="58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1,30</a:t>
                      </a:r>
                    </a:p>
                  </a:txBody>
                  <a:tcPr marL="5811" marR="5811" marT="58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-7,70</a:t>
                      </a:r>
                    </a:p>
                  </a:txBody>
                  <a:tcPr marL="5811" marR="5811" marT="58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2408106"/>
                  </a:ext>
                </a:extLst>
              </a:tr>
              <a:tr h="47154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22090400</a:t>
                      </a:r>
                    </a:p>
                  </a:txBody>
                  <a:tcPr marL="5811" marR="5811" marT="58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Державне</a:t>
                      </a:r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мито</a:t>
                      </a:r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пов`язане</a:t>
                      </a:r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з </a:t>
                      </a:r>
                      <a:r>
                        <a:rPr lang="ru-RU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видачею</a:t>
                      </a:r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та </a:t>
                      </a:r>
                      <a:r>
                        <a:rPr lang="ru-RU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оформленням</a:t>
                      </a:r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закордонних</a:t>
                      </a:r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паспортів</a:t>
                      </a:r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ru-RU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посвідок</a:t>
                      </a:r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 та </a:t>
                      </a:r>
                      <a:r>
                        <a:rPr lang="ru-RU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паспортів</a:t>
                      </a:r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громадян</a:t>
                      </a:r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України</a:t>
                      </a:r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 </a:t>
                      </a:r>
                    </a:p>
                  </a:txBody>
                  <a:tcPr marL="5811" marR="5811" marT="58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0,70</a:t>
                      </a:r>
                    </a:p>
                  </a:txBody>
                  <a:tcPr marL="5811" marR="5811" marT="58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0,40</a:t>
                      </a:r>
                    </a:p>
                  </a:txBody>
                  <a:tcPr marL="5811" marR="5811" marT="58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0,60</a:t>
                      </a:r>
                    </a:p>
                  </a:txBody>
                  <a:tcPr marL="5811" marR="5811" marT="58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0,20</a:t>
                      </a:r>
                    </a:p>
                  </a:txBody>
                  <a:tcPr marL="5811" marR="5811" marT="58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-0,10</a:t>
                      </a:r>
                    </a:p>
                  </a:txBody>
                  <a:tcPr marL="5811" marR="5811" marT="58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1706806"/>
                  </a:ext>
                </a:extLst>
              </a:tr>
              <a:tr h="19804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24060300</a:t>
                      </a:r>
                    </a:p>
                  </a:txBody>
                  <a:tcPr marL="5811" marR="5811" marT="58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Інші</a:t>
                      </a:r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надходження</a:t>
                      </a:r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 </a:t>
                      </a:r>
                    </a:p>
                  </a:txBody>
                  <a:tcPr marL="5811" marR="5811" marT="58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29,30</a:t>
                      </a:r>
                    </a:p>
                  </a:txBody>
                  <a:tcPr marL="5811" marR="5811" marT="58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5811" marR="5811" marT="58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103,20</a:t>
                      </a:r>
                    </a:p>
                  </a:txBody>
                  <a:tcPr marL="5811" marR="5811" marT="58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103,20</a:t>
                      </a:r>
                    </a:p>
                  </a:txBody>
                  <a:tcPr marL="5811" marR="5811" marT="58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73,90</a:t>
                      </a:r>
                    </a:p>
                  </a:txBody>
                  <a:tcPr marL="5811" marR="5811" marT="58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6370987"/>
                  </a:ext>
                </a:extLst>
              </a:tr>
              <a:tr h="85821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24062200</a:t>
                      </a:r>
                    </a:p>
                  </a:txBody>
                  <a:tcPr marL="5811" marR="5811" marT="58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Кошти</a:t>
                      </a:r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за шкоду, </a:t>
                      </a:r>
                      <a:r>
                        <a:rPr lang="ru-RU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що</a:t>
                      </a:r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заподіяна</a:t>
                      </a:r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 </a:t>
                      </a:r>
                      <a:r>
                        <a:rPr lang="ru-RU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земельних</a:t>
                      </a:r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ділянках</a:t>
                      </a:r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державної</a:t>
                      </a:r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та </a:t>
                      </a:r>
                      <a:r>
                        <a:rPr lang="ru-RU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комунальної</a:t>
                      </a:r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власності</a:t>
                      </a:r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які</a:t>
                      </a:r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не </a:t>
                      </a:r>
                      <a:r>
                        <a:rPr lang="ru-RU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надані</a:t>
                      </a:r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у </a:t>
                      </a:r>
                      <a:r>
                        <a:rPr lang="ru-RU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користування</a:t>
                      </a:r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та не </a:t>
                      </a:r>
                      <a:r>
                        <a:rPr lang="ru-RU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передані</a:t>
                      </a:r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у </a:t>
                      </a:r>
                      <a:r>
                        <a:rPr lang="ru-RU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власність</a:t>
                      </a:r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внаслідок</a:t>
                      </a:r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їх</a:t>
                      </a:r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самовільного</a:t>
                      </a:r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зайняття</a:t>
                      </a:r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використання</a:t>
                      </a:r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не за </a:t>
                      </a:r>
                      <a:r>
                        <a:rPr lang="ru-RU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цільовим</a:t>
                      </a:r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призначенням</a:t>
                      </a:r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зняття</a:t>
                      </a:r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ґрунтового</a:t>
                      </a:r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покриву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11" marR="5811" marT="58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2,40</a:t>
                      </a:r>
                    </a:p>
                  </a:txBody>
                  <a:tcPr marL="5811" marR="5811" marT="58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5811" marR="5811" marT="58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5811" marR="5811" marT="58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5811" marR="5811" marT="58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-2,40</a:t>
                      </a:r>
                    </a:p>
                  </a:txBody>
                  <a:tcPr marL="5811" marR="5811" marT="58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3018203"/>
                  </a:ext>
                </a:extLst>
              </a:tr>
              <a:tr h="188619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РАЗОМ</a:t>
                      </a:r>
                    </a:p>
                  </a:txBody>
                  <a:tcPr marL="5811" marR="5811" marT="581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1 403,10</a:t>
                      </a:r>
                    </a:p>
                  </a:txBody>
                  <a:tcPr marL="5811" marR="5811" marT="581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1 296,70</a:t>
                      </a:r>
                    </a:p>
                  </a:txBody>
                  <a:tcPr marL="5811" marR="5811" marT="581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1 396,30</a:t>
                      </a:r>
                    </a:p>
                  </a:txBody>
                  <a:tcPr marL="5811" marR="5811" marT="581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99,60</a:t>
                      </a:r>
                    </a:p>
                  </a:txBody>
                  <a:tcPr marL="5811" marR="5811" marT="581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-6,80</a:t>
                      </a:r>
                    </a:p>
                  </a:txBody>
                  <a:tcPr marL="5811" marR="5811" marT="581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96099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431399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1257" y="44832"/>
            <a:ext cx="11788238" cy="528451"/>
          </a:xfrm>
        </p:spPr>
        <p:txBody>
          <a:bodyPr>
            <a:normAutofit fontScale="90000"/>
          </a:bodyPr>
          <a:lstStyle/>
          <a:p>
            <a:pPr algn="ctr"/>
            <a:r>
              <a:rPr lang="uk-UA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Динаміка податкового боргу до бюджету громади за </a:t>
            </a:r>
            <a:r>
              <a:rPr lang="uk-UA" sz="2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січень-червень 2023 </a:t>
            </a:r>
            <a:r>
              <a:rPr lang="uk-UA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року </a:t>
            </a:r>
            <a:endParaRPr lang="ru-RU" sz="2800" i="1" dirty="0">
              <a:solidFill>
                <a:srgbClr val="00206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523018" y="783970"/>
            <a:ext cx="1092529" cy="3800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+282,6 </a:t>
            </a:r>
            <a:r>
              <a:rPr lang="uk-UA" sz="1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тис.грн</a:t>
            </a:r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0" y="5042118"/>
            <a:ext cx="583078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Станом 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01.07.2023 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року </a:t>
            </a: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борг складає </a:t>
            </a:r>
            <a:r>
              <a:rPr lang="uk-UA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2 143,0 </a:t>
            </a:r>
            <a:r>
              <a:rPr lang="uk-UA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тис. </a:t>
            </a:r>
            <a:r>
              <a:rPr lang="uk-UA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грн, 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uk-UA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т.ч</a:t>
            </a: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.: </a:t>
            </a:r>
          </a:p>
          <a:p>
            <a:pPr algn="ctr"/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-податок на доходи фізичних осіб 55,8 </a:t>
            </a:r>
            <a:r>
              <a:rPr lang="uk-UA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тис.грн</a:t>
            </a: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ctr"/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акцизний податок </a:t>
            </a: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190,4 </a:t>
            </a:r>
            <a:r>
              <a:rPr lang="uk-UA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тис.грн</a:t>
            </a: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ctr"/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податок на нерухоме майно </a:t>
            </a: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392,3 </a:t>
            </a:r>
            <a:r>
              <a:rPr lang="uk-UA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тис.грн</a:t>
            </a: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ctr"/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плата за землю </a:t>
            </a: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419,4 </a:t>
            </a:r>
            <a:r>
              <a:rPr lang="uk-UA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тис.грн</a:t>
            </a: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ctr"/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єдиний податок </a:t>
            </a: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256,2 </a:t>
            </a:r>
            <a:r>
              <a:rPr lang="uk-UA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тис.грн</a:t>
            </a: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ctr"/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-інші надходження 828,9 </a:t>
            </a:r>
            <a:r>
              <a:rPr lang="uk-UA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тис.грн</a:t>
            </a: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614068" y="29090"/>
            <a:ext cx="5541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13</a:t>
            </a:r>
            <a:endParaRPr lang="ru-RU" dirty="0"/>
          </a:p>
        </p:txBody>
      </p:sp>
      <p:graphicFrame>
        <p:nvGraphicFramePr>
          <p:cNvPr id="14" name="Диаграмма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16197143"/>
              </p:ext>
            </p:extLst>
          </p:nvPr>
        </p:nvGraphicFramePr>
        <p:xfrm>
          <a:off x="298862" y="549217"/>
          <a:ext cx="11788238" cy="45642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5" name="Прямоугольник 14"/>
          <p:cNvSpPr/>
          <p:nvPr/>
        </p:nvSpPr>
        <p:spPr>
          <a:xfrm>
            <a:off x="5180614" y="1163881"/>
            <a:ext cx="1092529" cy="3800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-63,8</a:t>
            </a:r>
          </a:p>
          <a:p>
            <a:pPr algn="ctr"/>
            <a:r>
              <a:rPr lang="uk-UA" sz="1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тис.грн</a:t>
            </a:r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838210" y="914084"/>
            <a:ext cx="1092529" cy="3800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+48,5 </a:t>
            </a:r>
            <a:r>
              <a:rPr lang="uk-UA" sz="1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тис.грн</a:t>
            </a:r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8367158" y="724079"/>
            <a:ext cx="1092529" cy="3800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+34,1 </a:t>
            </a:r>
            <a:r>
              <a:rPr lang="uk-UA" sz="1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тис.грн</a:t>
            </a:r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0011888" y="955855"/>
            <a:ext cx="1092529" cy="3800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-42,4 </a:t>
            </a:r>
            <a:r>
              <a:rPr lang="uk-UA" sz="1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тис.грн</a:t>
            </a:r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273143" y="5113479"/>
            <a:ext cx="585156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Протягом січня–червня 2023 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року було проведено роботу щодо оповіщення боржників про податковий </a:t>
            </a: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борг. В</a:t>
            </a:r>
            <a:r>
              <a:rPr lang="uk-UA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ідкрито </a:t>
            </a:r>
            <a:r>
              <a:rPr lang="uk-UA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судове провадження </a:t>
            </a:r>
            <a:r>
              <a:rPr lang="uk-UA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на </a:t>
            </a:r>
            <a:r>
              <a:rPr lang="uk-UA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суму 39,8 </a:t>
            </a:r>
            <a:r>
              <a:rPr lang="uk-UA" sz="1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тис.грн</a:t>
            </a:r>
            <a:r>
              <a:rPr lang="uk-UA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направлено </a:t>
            </a:r>
            <a:r>
              <a:rPr lang="uk-UA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4 виконавчі листи </a:t>
            </a:r>
            <a:r>
              <a:rPr lang="uk-UA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 справах по стягненню боргу </a:t>
            </a:r>
            <a:r>
              <a:rPr lang="uk-UA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на суму 955,3 </a:t>
            </a:r>
            <a:r>
              <a:rPr lang="uk-UA" sz="16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тис.грн</a:t>
            </a:r>
            <a:r>
              <a:rPr lang="uk-UA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та 6 податкових вимог на суму 302,3 тис. грн. 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8237313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4"/>
          <p:cNvSpPr>
            <a:spLocks noGrp="1"/>
          </p:cNvSpPr>
          <p:nvPr>
            <p:ph type="title"/>
          </p:nvPr>
        </p:nvSpPr>
        <p:spPr>
          <a:xfrm>
            <a:off x="0" y="185453"/>
            <a:ext cx="12065330" cy="255917"/>
          </a:xfrm>
        </p:spPr>
        <p:txBody>
          <a:bodyPr>
            <a:noAutofit/>
          </a:bodyPr>
          <a:lstStyle/>
          <a:p>
            <a:pPr algn="ctr"/>
            <a:r>
              <a:rPr lang="ru-RU" altLang="ru-RU" sz="24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altLang="ru-RU" sz="24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аборгованість</a:t>
            </a:r>
            <a:r>
              <a:rPr lang="ru-RU" altLang="ru-RU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 платежах до бюджету </a:t>
            </a:r>
            <a:r>
              <a:rPr lang="ru-RU" altLang="ru-RU" sz="24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громади</a:t>
            </a:r>
            <a:r>
              <a:rPr lang="ru-RU" altLang="ru-RU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altLang="ru-RU" sz="24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розрізі</a:t>
            </a:r>
            <a:r>
              <a:rPr lang="ru-RU" altLang="ru-RU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юридичних</a:t>
            </a:r>
            <a:r>
              <a:rPr lang="ru-RU" altLang="ru-RU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осіб</a:t>
            </a:r>
            <a:r>
              <a:rPr lang="ru-RU" altLang="ru-RU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614068" y="29090"/>
            <a:ext cx="5541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14</a:t>
            </a:r>
            <a:endParaRPr lang="ru-RU" dirty="0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4151653"/>
              </p:ext>
            </p:extLst>
          </p:nvPr>
        </p:nvGraphicFramePr>
        <p:xfrm>
          <a:off x="23749" y="858988"/>
          <a:ext cx="12168251" cy="5366868"/>
        </p:xfrm>
        <a:graphic>
          <a:graphicData uri="http://schemas.openxmlformats.org/drawingml/2006/table">
            <a:tbl>
              <a:tblPr/>
              <a:tblGrid>
                <a:gridCol w="6398027">
                  <a:extLst>
                    <a:ext uri="{9D8B030D-6E8A-4147-A177-3AD203B41FA5}">
                      <a16:colId xmlns:a16="http://schemas.microsoft.com/office/drawing/2014/main" val="696819135"/>
                    </a:ext>
                  </a:extLst>
                </a:gridCol>
                <a:gridCol w="943709">
                  <a:extLst>
                    <a:ext uri="{9D8B030D-6E8A-4147-A177-3AD203B41FA5}">
                      <a16:colId xmlns:a16="http://schemas.microsoft.com/office/drawing/2014/main" val="3037735223"/>
                    </a:ext>
                  </a:extLst>
                </a:gridCol>
                <a:gridCol w="991694">
                  <a:extLst>
                    <a:ext uri="{9D8B030D-6E8A-4147-A177-3AD203B41FA5}">
                      <a16:colId xmlns:a16="http://schemas.microsoft.com/office/drawing/2014/main" val="2616479403"/>
                    </a:ext>
                  </a:extLst>
                </a:gridCol>
                <a:gridCol w="995694">
                  <a:extLst>
                    <a:ext uri="{9D8B030D-6E8A-4147-A177-3AD203B41FA5}">
                      <a16:colId xmlns:a16="http://schemas.microsoft.com/office/drawing/2014/main" val="1680105324"/>
                    </a:ext>
                  </a:extLst>
                </a:gridCol>
                <a:gridCol w="947709">
                  <a:extLst>
                    <a:ext uri="{9D8B030D-6E8A-4147-A177-3AD203B41FA5}">
                      <a16:colId xmlns:a16="http://schemas.microsoft.com/office/drawing/2014/main" val="4100540590"/>
                    </a:ext>
                  </a:extLst>
                </a:gridCol>
                <a:gridCol w="943709">
                  <a:extLst>
                    <a:ext uri="{9D8B030D-6E8A-4147-A177-3AD203B41FA5}">
                      <a16:colId xmlns:a16="http://schemas.microsoft.com/office/drawing/2014/main" val="2534099978"/>
                    </a:ext>
                  </a:extLst>
                </a:gridCol>
                <a:gridCol w="947709">
                  <a:extLst>
                    <a:ext uri="{9D8B030D-6E8A-4147-A177-3AD203B41FA5}">
                      <a16:colId xmlns:a16="http://schemas.microsoft.com/office/drawing/2014/main" val="2606869487"/>
                    </a:ext>
                  </a:extLst>
                </a:gridCol>
              </a:tblGrid>
              <a:tr h="239092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Назва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підприємства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88" marR="7188" marT="718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Податковий борг станом на</a:t>
                      </a:r>
                    </a:p>
                  </a:txBody>
                  <a:tcPr marL="7188" marR="7188" marT="71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1584991"/>
                  </a:ext>
                </a:extLst>
              </a:tr>
              <a:tr h="47818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01.02.2023 року</a:t>
                      </a:r>
                    </a:p>
                  </a:txBody>
                  <a:tcPr marL="7188" marR="7188" marT="718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01.03.2023 року</a:t>
                      </a:r>
                    </a:p>
                  </a:txBody>
                  <a:tcPr marL="7188" marR="7188" marT="718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01.04.2023 року</a:t>
                      </a:r>
                    </a:p>
                  </a:txBody>
                  <a:tcPr marL="7188" marR="7188" marT="718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01.05.2023 року</a:t>
                      </a:r>
                    </a:p>
                  </a:txBody>
                  <a:tcPr marL="7188" marR="7188" marT="718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01.06.2023 року</a:t>
                      </a:r>
                    </a:p>
                  </a:txBody>
                  <a:tcPr marL="7188" marR="7188" marT="718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01.07.2023 року</a:t>
                      </a:r>
                    </a:p>
                  </a:txBody>
                  <a:tcPr marL="7188" marR="7188" marT="718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73905854"/>
                  </a:ext>
                </a:extLst>
              </a:tr>
              <a:tr h="239092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ГОСПОДАРСЬК</a:t>
                      </a: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 </a:t>
                      </a:r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ТОВАРИСТВА "МРІЯ-1"</a:t>
                      </a:r>
                    </a:p>
                  </a:txBody>
                  <a:tcPr marL="7188" marR="7188" marT="71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1,4</a:t>
                      </a:r>
                    </a:p>
                  </a:txBody>
                  <a:tcPr marL="7188" marR="7188" marT="71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1,4</a:t>
                      </a:r>
                    </a:p>
                  </a:txBody>
                  <a:tcPr marL="7188" marR="7188" marT="71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1,4</a:t>
                      </a:r>
                    </a:p>
                  </a:txBody>
                  <a:tcPr marL="7188" marR="7188" marT="71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1,4</a:t>
                      </a:r>
                    </a:p>
                  </a:txBody>
                  <a:tcPr marL="7188" marR="7188" marT="71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7188" marR="7188" marT="71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7188" marR="7188" marT="71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77966110"/>
                  </a:ext>
                </a:extLst>
              </a:tr>
              <a:tr h="239092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ГОСПОДАРСЬКІ ТОВАРИСТВА " КОЛОС-М"</a:t>
                      </a:r>
                    </a:p>
                  </a:txBody>
                  <a:tcPr marL="7188" marR="7188" marT="71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0,4</a:t>
                      </a:r>
                    </a:p>
                  </a:txBody>
                  <a:tcPr marL="7188" marR="7188" marT="71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7188" marR="7188" marT="71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7188" marR="7188" marT="71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7188" marR="7188" marT="71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7188" marR="7188" marT="71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7188" marR="7188" marT="71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1789107"/>
                  </a:ext>
                </a:extLst>
              </a:tr>
              <a:tr h="239092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ПУБЛІЧНЕ АКЦІОНЕРНЕ ТОВАРИСТВО "БАНК "ФІНАНСИ ТА КРЕДИТ"</a:t>
                      </a:r>
                    </a:p>
                  </a:txBody>
                  <a:tcPr marL="7188" marR="7188" marT="71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3,7</a:t>
                      </a:r>
                    </a:p>
                  </a:txBody>
                  <a:tcPr marL="7188" marR="7188" marT="71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3,7</a:t>
                      </a:r>
                    </a:p>
                  </a:txBody>
                  <a:tcPr marL="7188" marR="7188" marT="71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3,7</a:t>
                      </a:r>
                    </a:p>
                  </a:txBody>
                  <a:tcPr marL="7188" marR="7188" marT="71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3,7</a:t>
                      </a:r>
                    </a:p>
                  </a:txBody>
                  <a:tcPr marL="7188" marR="7188" marT="71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3,7</a:t>
                      </a:r>
                    </a:p>
                  </a:txBody>
                  <a:tcPr marL="7188" marR="7188" marT="71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3,7</a:t>
                      </a:r>
                    </a:p>
                  </a:txBody>
                  <a:tcPr marL="7188" marR="7188" marT="71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61878778"/>
                  </a:ext>
                </a:extLst>
              </a:tr>
              <a:tr h="437801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СІЛЬСЬКОГОСПОДАРСЬКЕ ТОВАРИСТВО З ОБМЕЖЕНОЮ ВІДПОВІДАЛЬНІСТЮ " СВІЖЕНЬКА - МІЛК "</a:t>
                      </a:r>
                    </a:p>
                  </a:txBody>
                  <a:tcPr marL="7188" marR="7188" marT="71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14,3</a:t>
                      </a:r>
                    </a:p>
                  </a:txBody>
                  <a:tcPr marL="7188" marR="7188" marT="71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173,8</a:t>
                      </a:r>
                    </a:p>
                  </a:txBody>
                  <a:tcPr marL="7188" marR="7188" marT="71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207,0</a:t>
                      </a:r>
                    </a:p>
                  </a:txBody>
                  <a:tcPr marL="7188" marR="7188" marT="71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207,0</a:t>
                      </a:r>
                    </a:p>
                  </a:txBody>
                  <a:tcPr marL="7188" marR="7188" marT="71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245,6</a:t>
                      </a:r>
                    </a:p>
                  </a:txBody>
                  <a:tcPr marL="7188" marR="7188" marT="71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264,8</a:t>
                      </a:r>
                    </a:p>
                  </a:txBody>
                  <a:tcPr marL="7188" marR="7188" marT="71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96433789"/>
                  </a:ext>
                </a:extLst>
              </a:tr>
              <a:tr h="239092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ТОВ "АГРОТОРГСЕРВІС"</a:t>
                      </a:r>
                    </a:p>
                  </a:txBody>
                  <a:tcPr marL="7188" marR="7188" marT="71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7188" marR="7188" marT="71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7188" marR="7188" marT="71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0,6</a:t>
                      </a:r>
                    </a:p>
                  </a:txBody>
                  <a:tcPr marL="7188" marR="7188" marT="71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0,6</a:t>
                      </a:r>
                    </a:p>
                  </a:txBody>
                  <a:tcPr marL="7188" marR="7188" marT="71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0,6</a:t>
                      </a:r>
                    </a:p>
                  </a:txBody>
                  <a:tcPr marL="7188" marR="7188" marT="71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7188" marR="7188" marT="71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9176744"/>
                  </a:ext>
                </a:extLst>
              </a:tr>
              <a:tr h="239092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ТОВАРИСТВО З ОБМЕЖЕНОЮ ВIДПОВIДАЛЬНIСТЮ "ЄВРОДОРСЕРВІС"</a:t>
                      </a:r>
                    </a:p>
                  </a:txBody>
                  <a:tcPr marL="7188" marR="7188" marT="71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7188" marR="7188" marT="71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7188" marR="7188" marT="71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13,0</a:t>
                      </a:r>
                    </a:p>
                  </a:txBody>
                  <a:tcPr marL="7188" marR="7188" marT="71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13,0</a:t>
                      </a:r>
                    </a:p>
                  </a:txBody>
                  <a:tcPr marL="7188" marR="7188" marT="71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7188" marR="7188" marT="71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7188" marR="7188" marT="71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28440493"/>
                  </a:ext>
                </a:extLst>
              </a:tr>
              <a:tr h="239092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ТОВАРИСТВО З ОБМЕЖЕНОЮ ВIДПОВIДАЛЬНIСТЮ "МІРАНЖ"</a:t>
                      </a:r>
                    </a:p>
                  </a:txBody>
                  <a:tcPr marL="7188" marR="7188" marT="71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169,2</a:t>
                      </a:r>
                    </a:p>
                  </a:txBody>
                  <a:tcPr marL="7188" marR="7188" marT="71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169,2</a:t>
                      </a:r>
                    </a:p>
                  </a:txBody>
                  <a:tcPr marL="7188" marR="7188" marT="71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169,2</a:t>
                      </a:r>
                    </a:p>
                  </a:txBody>
                  <a:tcPr marL="7188" marR="7188" marT="71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169,2</a:t>
                      </a:r>
                    </a:p>
                  </a:txBody>
                  <a:tcPr marL="7188" marR="7188" marT="71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169,2</a:t>
                      </a:r>
                    </a:p>
                  </a:txBody>
                  <a:tcPr marL="7188" marR="7188" marT="71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169,2</a:t>
                      </a:r>
                    </a:p>
                  </a:txBody>
                  <a:tcPr marL="7188" marR="7188" marT="71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34665576"/>
                  </a:ext>
                </a:extLst>
              </a:tr>
              <a:tr h="434631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ТОВАРИСТВО З ОБМЕЖЕНОЮ ВIДПОВIДАЛЬНIСТЮ "ЦУКРОВИЙ КОМБІНАТ " ХРЕЩАТИК"</a:t>
                      </a:r>
                    </a:p>
                  </a:txBody>
                  <a:tcPr marL="7188" marR="7188" marT="71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3,9</a:t>
                      </a:r>
                    </a:p>
                  </a:txBody>
                  <a:tcPr marL="7188" marR="7188" marT="71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3,9</a:t>
                      </a:r>
                    </a:p>
                  </a:txBody>
                  <a:tcPr marL="7188" marR="7188" marT="71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3,9</a:t>
                      </a:r>
                    </a:p>
                  </a:txBody>
                  <a:tcPr marL="7188" marR="7188" marT="71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7188" marR="7188" marT="71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7188" marR="7188" marT="71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7188" marR="7188" marT="71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50251992"/>
                  </a:ext>
                </a:extLst>
              </a:tr>
              <a:tr h="451262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ТОВАРИСТВО З ОБМЕЖЕНОЮ ВІДПОВІДАЛЬНІСТЮ "ГЕНЕРУЮЧА КОМПАНІЯ ТЕПЛОІНВЕСТ - З"</a:t>
                      </a:r>
                    </a:p>
                  </a:txBody>
                  <a:tcPr marL="7188" marR="7188" marT="71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18,2</a:t>
                      </a:r>
                    </a:p>
                  </a:txBody>
                  <a:tcPr marL="7188" marR="7188" marT="71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7188" marR="7188" marT="71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7188" marR="7188" marT="71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7188" marR="7188" marT="71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7188" marR="7188" marT="71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7188" marR="7188" marT="71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90179601"/>
                  </a:ext>
                </a:extLst>
              </a:tr>
              <a:tr h="239092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ТОВАРИСТВО З ОБМЕЖЕНОЮ ВІДПОВІДАЛЬНІСТЮ "НОВА 2022"</a:t>
                      </a:r>
                    </a:p>
                  </a:txBody>
                  <a:tcPr marL="7188" marR="7188" marT="71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7,6</a:t>
                      </a:r>
                    </a:p>
                  </a:txBody>
                  <a:tcPr marL="7188" marR="7188" marT="71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7,6</a:t>
                      </a:r>
                    </a:p>
                  </a:txBody>
                  <a:tcPr marL="7188" marR="7188" marT="71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7,6</a:t>
                      </a:r>
                    </a:p>
                  </a:txBody>
                  <a:tcPr marL="7188" marR="7188" marT="71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7,6</a:t>
                      </a:r>
                    </a:p>
                  </a:txBody>
                  <a:tcPr marL="7188" marR="7188" marT="71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7188" marR="7188" marT="71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7188" marR="7188" marT="71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91673335"/>
                  </a:ext>
                </a:extLst>
              </a:tr>
              <a:tr h="239092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ФЕРМЕРСЬКЕ ГОСПОДАРСТВО "АГРОЛІДЕР-ДНІСТЕР"</a:t>
                      </a:r>
                    </a:p>
                  </a:txBody>
                  <a:tcPr marL="7188" marR="7188" marT="71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36,5</a:t>
                      </a:r>
                    </a:p>
                  </a:txBody>
                  <a:tcPr marL="7188" marR="7188" marT="71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36,5</a:t>
                      </a:r>
                    </a:p>
                  </a:txBody>
                  <a:tcPr marL="7188" marR="7188" marT="71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8,9</a:t>
                      </a:r>
                    </a:p>
                  </a:txBody>
                  <a:tcPr marL="7188" marR="7188" marT="71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7188" marR="7188" marT="71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8,9</a:t>
                      </a:r>
                    </a:p>
                  </a:txBody>
                  <a:tcPr marL="7188" marR="7188" marT="71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9,2</a:t>
                      </a:r>
                    </a:p>
                  </a:txBody>
                  <a:tcPr marL="7188" marR="7188" marT="71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0450066"/>
                  </a:ext>
                </a:extLst>
              </a:tr>
              <a:tr h="239092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ПРИВАТНЕ ПІДПРИЄМСТВО "ГРЕЙП 2002"</a:t>
                      </a:r>
                    </a:p>
                  </a:txBody>
                  <a:tcPr marL="7188" marR="7188" marT="71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7188" marR="7188" marT="71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7188" marR="7188" marT="71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7188" marR="7188" marT="71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7188" marR="7188" marT="71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0,7</a:t>
                      </a:r>
                    </a:p>
                  </a:txBody>
                  <a:tcPr marL="7188" marR="7188" marT="71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0,8</a:t>
                      </a:r>
                    </a:p>
                  </a:txBody>
                  <a:tcPr marL="7188" marR="7188" marT="71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9914995"/>
                  </a:ext>
                </a:extLst>
              </a:tr>
              <a:tr h="239092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ПІДПРИЄМСТВО СПОЖИВЧОЇ КООПЕРАЦІЇ "БУК-КООП-ТОРГ"</a:t>
                      </a:r>
                    </a:p>
                  </a:txBody>
                  <a:tcPr marL="7188" marR="7188" marT="71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7188" marR="7188" marT="71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7188" marR="7188" marT="71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7188" marR="7188" marT="71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7188" marR="7188" marT="71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7188" marR="7188" marT="71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2,8</a:t>
                      </a:r>
                    </a:p>
                  </a:txBody>
                  <a:tcPr marL="7188" marR="7188" marT="71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23046258"/>
                  </a:ext>
                </a:extLst>
              </a:tr>
              <a:tr h="456795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ЗАСТАВНІВСЬКЕ РАЙОННЕ КООПЕРАТИВНО-ДЕРЖАВНЕ МІЖГОСПОДАРСЬКЕ БУДІВЕЛЬНО-МОНТАЖНЕ ОБ"ЄДНАННЯ " РАЙАГРОБУД"</a:t>
                      </a:r>
                    </a:p>
                  </a:txBody>
                  <a:tcPr marL="7188" marR="7188" marT="71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7188" marR="7188" marT="71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7188" marR="7188" marT="71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7188" marR="7188" marT="71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7188" marR="7188" marT="71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7188" marR="7188" marT="71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15,0</a:t>
                      </a:r>
                    </a:p>
                  </a:txBody>
                  <a:tcPr marL="7188" marR="7188" marT="71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53709276"/>
                  </a:ext>
                </a:extLst>
              </a:tr>
              <a:tr h="239092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АКЦІОНЕРНЕ ТОВАРИСТВО "ЧЕРНІВЦІОБЛЕНЕРГО"</a:t>
                      </a:r>
                    </a:p>
                  </a:txBody>
                  <a:tcPr marL="7188" marR="7188" marT="71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7188" marR="7188" marT="71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7188" marR="7188" marT="71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7188" marR="7188" marT="71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7188" marR="7188" marT="71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18,4</a:t>
                      </a:r>
                    </a:p>
                  </a:txBody>
                  <a:tcPr marL="7188" marR="7188" marT="71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7188" marR="7188" marT="71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26977998"/>
                  </a:ext>
                </a:extLst>
              </a:tr>
              <a:tr h="23909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Разом</a:t>
                      </a:r>
                    </a:p>
                  </a:txBody>
                  <a:tcPr marL="7188" marR="7188" marT="71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255,2</a:t>
                      </a:r>
                    </a:p>
                  </a:txBody>
                  <a:tcPr marL="7188" marR="7188" marT="71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396,1</a:t>
                      </a:r>
                    </a:p>
                  </a:txBody>
                  <a:tcPr marL="7188" marR="7188" marT="71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416,7</a:t>
                      </a:r>
                    </a:p>
                  </a:txBody>
                  <a:tcPr marL="7188" marR="7188" marT="71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403,9</a:t>
                      </a:r>
                    </a:p>
                  </a:txBody>
                  <a:tcPr marL="7188" marR="7188" marT="71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447,4</a:t>
                      </a:r>
                    </a:p>
                  </a:txBody>
                  <a:tcPr marL="7188" marR="7188" marT="71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465,5</a:t>
                      </a:r>
                    </a:p>
                  </a:txBody>
                  <a:tcPr marL="7188" marR="7188" marT="71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835593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831952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9198" y="0"/>
            <a:ext cx="11756131" cy="1320800"/>
          </a:xfrm>
        </p:spPr>
        <p:txBody>
          <a:bodyPr>
            <a:normAutofit/>
          </a:bodyPr>
          <a:lstStyle/>
          <a:p>
            <a:pPr algn="ctr"/>
            <a:r>
              <a:rPr lang="uk-UA" sz="2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Виконання видаткової частини бюджету за І півріччя 2023 року порівняно з відповідним періодом минулого року</a:t>
            </a:r>
            <a:endParaRPr lang="ru-RU" sz="28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31571696"/>
              </p:ext>
            </p:extLst>
          </p:nvPr>
        </p:nvGraphicFramePr>
        <p:xfrm>
          <a:off x="83128" y="915424"/>
          <a:ext cx="9096497" cy="59073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Выгнутая вверх стрелка 5"/>
          <p:cNvSpPr/>
          <p:nvPr/>
        </p:nvSpPr>
        <p:spPr>
          <a:xfrm>
            <a:off x="2615468" y="944306"/>
            <a:ext cx="1303479" cy="752988"/>
          </a:xfrm>
          <a:prstGeom prst="curvedDownArrow">
            <a:avLst>
              <a:gd name="adj1" fmla="val 25000"/>
              <a:gd name="adj2" fmla="val 36378"/>
              <a:gd name="adj3" fmla="val 16109"/>
            </a:avLst>
          </a:prstGeom>
          <a:scene3d>
            <a:camera prst="orthographicFront">
              <a:rot lat="19867205" lon="11831530" rev="21090066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1100">
              <a:solidFill>
                <a:schemeClr val="tx1"/>
              </a:solidFill>
            </a:endParaRPr>
          </a:p>
        </p:txBody>
      </p:sp>
      <p:sp>
        <p:nvSpPr>
          <p:cNvPr id="7" name="Выгнутая вверх стрелка 6"/>
          <p:cNvSpPr/>
          <p:nvPr/>
        </p:nvSpPr>
        <p:spPr>
          <a:xfrm rot="322666">
            <a:off x="5760812" y="4423940"/>
            <a:ext cx="1303479" cy="752988"/>
          </a:xfrm>
          <a:prstGeom prst="curvedDownArrow">
            <a:avLst>
              <a:gd name="adj1" fmla="val 25000"/>
              <a:gd name="adj2" fmla="val 36378"/>
              <a:gd name="adj3" fmla="val 16109"/>
            </a:avLst>
          </a:prstGeom>
          <a:scene3d>
            <a:camera prst="orthographicFront">
              <a:rot lat="19867205" lon="11831530" rev="21090066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1100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019858" y="944306"/>
            <a:ext cx="1571752" cy="6318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+2 948,6 або 108,3 відсотка</a:t>
            </a:r>
            <a:endPara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563498" y="3785902"/>
            <a:ext cx="1533211" cy="6318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+900,1 або 222,0 відсотка</a:t>
            </a:r>
            <a:endPara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AutoShape 2"/>
          <p:cNvSpPr>
            <a:spLocks noChangeArrowheads="1"/>
          </p:cNvSpPr>
          <p:nvPr/>
        </p:nvSpPr>
        <p:spPr bwMode="auto">
          <a:xfrm>
            <a:off x="9280536" y="1322472"/>
            <a:ext cx="2778824" cy="4677206"/>
          </a:xfrm>
          <a:prstGeom prst="horizontalScroll">
            <a:avLst>
              <a:gd name="adj" fmla="val 12500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square" lIns="36576" tIns="27432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ru-RU" sz="1800" b="1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Видаткова</a:t>
            </a:r>
            <a:r>
              <a:rPr lang="ru-RU" sz="18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частина</a:t>
            </a:r>
            <a:r>
              <a:rPr lang="ru-RU" sz="18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бюджету </a:t>
            </a:r>
            <a:r>
              <a:rPr lang="ru-RU" sz="1800" b="1" i="0" u="none" strike="noStrike" baseline="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громади</a:t>
            </a:r>
            <a:r>
              <a:rPr lang="ru-RU" sz="1800" b="1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всього</a:t>
            </a:r>
            <a:r>
              <a:rPr lang="ru-RU" sz="1800" b="1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 rtl="0">
              <a:defRPr sz="1000"/>
            </a:pPr>
            <a:endParaRPr lang="ru-RU" sz="1800" b="1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rtl="0">
              <a:defRPr sz="1000"/>
            </a:pPr>
            <a:r>
              <a:rPr lang="ru-RU" sz="1800" b="1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1800" b="1" i="0" u="none" strike="noStrike" baseline="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півріччя</a:t>
            </a:r>
            <a:r>
              <a:rPr lang="ru-RU" sz="1800" b="1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2022 року -  36 109,0 </a:t>
            </a:r>
            <a:r>
              <a:rPr lang="ru-RU" sz="1800" b="1" i="0" u="none" strike="noStrike" baseline="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тис.грн</a:t>
            </a:r>
            <a:endParaRPr lang="ru-RU" sz="1800" b="1" i="0" u="none" strike="noStrike" baseline="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rtl="0">
              <a:defRPr sz="1000"/>
            </a:pPr>
            <a:endParaRPr lang="ru-RU" sz="1800" b="1" i="0" u="none" strike="noStrike" baseline="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rtl="0">
              <a:defRPr sz="1000"/>
            </a:pPr>
            <a:r>
              <a:rPr lang="ru-RU" sz="1800" b="1" i="0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1800" b="1" i="0" strike="noStrike" baseline="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півріччя</a:t>
            </a:r>
            <a:r>
              <a:rPr lang="ru-RU" sz="1800" b="1" i="0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2023 року -  39 957,7 </a:t>
            </a:r>
            <a:r>
              <a:rPr lang="ru-RU" sz="1800" b="1" i="0" strike="noStrike" baseline="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тис.грн</a:t>
            </a:r>
            <a:endParaRPr lang="ru-RU" sz="1800" b="1" i="0" strike="noStrike" baseline="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rtl="0">
              <a:defRPr sz="1000"/>
            </a:pPr>
            <a:endParaRPr lang="uk-UA" sz="18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rtl="0">
              <a:defRPr sz="1000"/>
            </a:pPr>
            <a:r>
              <a:rPr lang="uk-UA" sz="1800" b="1" i="0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 становить</a:t>
            </a:r>
            <a:endParaRPr lang="ru-RU" sz="1800" b="1" i="0" strike="noStrike" baseline="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rtl="0">
              <a:defRPr sz="1000"/>
            </a:pPr>
            <a:r>
              <a:rPr lang="ru-RU" sz="1800" b="1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+3 848,7 </a:t>
            </a:r>
            <a:r>
              <a:rPr lang="ru-RU" sz="1800" b="1" i="0" u="none" strike="noStrike" baseline="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тис.грн</a:t>
            </a:r>
            <a:r>
              <a:rPr lang="ru-RU" sz="1800" b="1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i="0" u="none" strike="noStrike" baseline="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1800" b="1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110,7 </a:t>
            </a:r>
            <a:r>
              <a:rPr lang="ru-RU" sz="1800" b="1" i="0" u="none" strike="noStrike" baseline="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відсотка</a:t>
            </a:r>
            <a:r>
              <a:rPr lang="ru-RU" sz="1800" b="1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</a:t>
            </a:r>
            <a:endParaRPr lang="ru-RU" sz="1800" b="1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614068" y="29090"/>
            <a:ext cx="5541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15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649607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546265"/>
          </a:xfrm>
        </p:spPr>
        <p:txBody>
          <a:bodyPr>
            <a:noAutofit/>
          </a:bodyPr>
          <a:lstStyle/>
          <a:p>
            <a:pPr algn="ctr"/>
            <a:r>
              <a:rPr lang="ru-RU" sz="24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Аналіз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виконання</a:t>
            </a: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видатків</a:t>
            </a: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загального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фонду за </a:t>
            </a:r>
            <a:r>
              <a:rPr lang="ru-RU" sz="24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січень-червень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2023 </a:t>
            </a: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 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 </a:t>
            </a:r>
            <a:r>
              <a:rPr lang="ru-RU" sz="2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років</a:t>
            </a:r>
            <a:endParaRPr lang="ru-RU" sz="24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18417220"/>
              </p:ext>
            </p:extLst>
          </p:nvPr>
        </p:nvGraphicFramePr>
        <p:xfrm>
          <a:off x="0" y="771896"/>
          <a:ext cx="12192000" cy="60861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1764489" y="0"/>
            <a:ext cx="4275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16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405459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005" y="1"/>
            <a:ext cx="11709070" cy="510638"/>
          </a:xfrm>
        </p:spPr>
        <p:txBody>
          <a:bodyPr>
            <a:noAutofit/>
          </a:bodyPr>
          <a:lstStyle/>
          <a:p>
            <a:pPr algn="ctr"/>
            <a:r>
              <a:rPr lang="uk-UA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видатків загального фонду бюджету громади у І півріччі 2023 року</a:t>
            </a:r>
            <a:br>
              <a:rPr lang="uk-UA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33519773"/>
              </p:ext>
            </p:extLst>
          </p:nvPr>
        </p:nvGraphicFramePr>
        <p:xfrm>
          <a:off x="23787" y="1187514"/>
          <a:ext cx="6044504" cy="56704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 Box 12"/>
          <p:cNvSpPr txBox="1">
            <a:spLocks noChangeArrowheads="1"/>
          </p:cNvSpPr>
          <p:nvPr/>
        </p:nvSpPr>
        <p:spPr bwMode="auto">
          <a:xfrm>
            <a:off x="4447281" y="510639"/>
            <a:ext cx="2446353" cy="676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6576" tIns="32004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1">
              <a:defRPr sz="1000"/>
            </a:pPr>
            <a:r>
              <a:rPr lang="uk-UA" sz="1600" b="1" i="0" strike="noStrike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Всього видатків </a:t>
            </a:r>
          </a:p>
          <a:p>
            <a:pPr algn="ctr" rtl="1">
              <a:defRPr sz="1000"/>
            </a:pPr>
            <a:r>
              <a:rPr lang="uk-UA" sz="1600" b="1" i="0" strike="noStrike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38 319,7 </a:t>
            </a:r>
            <a:r>
              <a:rPr lang="uk-UA" sz="1600" b="1" i="0" strike="noStrike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тис.грн</a:t>
            </a:r>
            <a:endParaRPr lang="uk-UA" sz="1600" b="1" i="0" strike="noStrike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1">
              <a:defRPr sz="1000"/>
            </a:pPr>
            <a:endParaRPr lang="ru-RU" sz="1200" b="1" i="0" strike="noStrike" dirty="0">
              <a:solidFill>
                <a:srgbClr val="000000"/>
              </a:solidFill>
              <a:latin typeface="Arial Cyr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614068" y="29090"/>
            <a:ext cx="5541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17</a:t>
            </a:r>
            <a:endParaRPr lang="ru-RU" dirty="0"/>
          </a:p>
        </p:txBody>
      </p:sp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2808805"/>
              </p:ext>
            </p:extLst>
          </p:nvPr>
        </p:nvGraphicFramePr>
        <p:xfrm>
          <a:off x="6068291" y="1187515"/>
          <a:ext cx="6099958" cy="56704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47555" y="513916"/>
            <a:ext cx="4286992" cy="4987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розрізі галузей</a:t>
            </a:r>
            <a:endParaRPr lang="ru-RU" sz="24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517080" y="513915"/>
            <a:ext cx="4286992" cy="4987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економічною структурою</a:t>
            </a:r>
            <a:endParaRPr lang="ru-RU" sz="24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72744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55023"/>
          </a:xfrm>
        </p:spPr>
        <p:txBody>
          <a:bodyPr>
            <a:noAutofit/>
          </a:bodyPr>
          <a:lstStyle/>
          <a:p>
            <a:pPr algn="ctr"/>
            <a:r>
              <a:rPr lang="uk-UA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видатків </a:t>
            </a:r>
            <a:r>
              <a:rPr lang="uk-UA" sz="2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спеціального </a:t>
            </a:r>
            <a:r>
              <a:rPr lang="uk-UA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фонду бюджету громади у</a:t>
            </a:r>
            <a:br>
              <a:rPr lang="uk-UA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uk-UA" sz="2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півріччі </a:t>
            </a:r>
            <a:r>
              <a:rPr lang="uk-UA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 року</a:t>
            </a:r>
            <a:endParaRPr lang="ru-RU" sz="2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10639" y="1175657"/>
            <a:ext cx="4286992" cy="4987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розрізі галузей</a:t>
            </a:r>
            <a:endParaRPr lang="ru-RU" sz="24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606639" y="1175656"/>
            <a:ext cx="4286992" cy="4987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економічною структурою</a:t>
            </a:r>
            <a:endParaRPr lang="ru-RU" sz="24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 Box 12"/>
          <p:cNvSpPr txBox="1">
            <a:spLocks noChangeArrowheads="1"/>
          </p:cNvSpPr>
          <p:nvPr/>
        </p:nvSpPr>
        <p:spPr bwMode="auto">
          <a:xfrm>
            <a:off x="4401786" y="1086600"/>
            <a:ext cx="2090057" cy="676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6576" tIns="32004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1">
              <a:defRPr sz="1000"/>
            </a:pPr>
            <a:r>
              <a:rPr lang="uk-UA" sz="1600" b="1" i="0" strike="noStrike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Всього видатків </a:t>
            </a:r>
          </a:p>
          <a:p>
            <a:pPr algn="ctr" rtl="1">
              <a:defRPr sz="1000"/>
            </a:pPr>
            <a:r>
              <a:rPr lang="uk-UA" sz="16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1 638,0</a:t>
            </a:r>
            <a:r>
              <a:rPr lang="uk-UA" sz="1600" b="1" i="0" strike="noStrike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600" b="1" i="0" strike="noStrike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тис.грн</a:t>
            </a:r>
            <a:endParaRPr lang="ru-RU" sz="1200" b="1" i="0" strike="noStrike" dirty="0">
              <a:solidFill>
                <a:srgbClr val="000000"/>
              </a:solidFill>
              <a:latin typeface="Arial Cyr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614068" y="29090"/>
            <a:ext cx="5541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18</a:t>
            </a:r>
            <a:endParaRPr lang="ru-RU" dirty="0"/>
          </a:p>
        </p:txBody>
      </p:sp>
      <p:graphicFrame>
        <p:nvGraphicFramePr>
          <p:cNvPr id="10" name="Диаграмма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04370833"/>
              </p:ext>
            </p:extLst>
          </p:nvPr>
        </p:nvGraphicFramePr>
        <p:xfrm>
          <a:off x="6095999" y="1674419"/>
          <a:ext cx="6072249" cy="51835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Диаграмма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88389862"/>
              </p:ext>
            </p:extLst>
          </p:nvPr>
        </p:nvGraphicFramePr>
        <p:xfrm>
          <a:off x="0" y="1674418"/>
          <a:ext cx="5562600" cy="51835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2182407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676894"/>
          </a:xfrm>
        </p:spPr>
        <p:txBody>
          <a:bodyPr>
            <a:noAutofit/>
          </a:bodyPr>
          <a:lstStyle/>
          <a:p>
            <a:pPr algn="ctr"/>
            <a:r>
              <a:rPr lang="uk-UA" sz="2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Виконання </a:t>
            </a:r>
            <a:r>
              <a:rPr lang="ru-RU" sz="20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місцевих</a:t>
            </a:r>
            <a:r>
              <a:rPr lang="ru-RU" sz="2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0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комплексних</a:t>
            </a:r>
            <a:r>
              <a:rPr lang="ru-RU" sz="2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0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</a:t>
            </a:r>
            <a:r>
              <a:rPr lang="ru-RU" sz="2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фінансуються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</a:t>
            </a:r>
            <a:r>
              <a:rPr lang="uk-UA" sz="2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бюджету </a:t>
            </a:r>
            <a:br>
              <a:rPr lang="uk-UA" sz="2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Заставнівської міської територіальної громади, за І півріччя 2023 року </a:t>
            </a:r>
            <a:endParaRPr lang="ru-RU" sz="20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614068" y="29090"/>
            <a:ext cx="5541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19</a:t>
            </a:r>
            <a:endParaRPr lang="ru-RU" dirty="0"/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3658460"/>
              </p:ext>
            </p:extLst>
          </p:nvPr>
        </p:nvGraphicFramePr>
        <p:xfrm>
          <a:off x="-1" y="676897"/>
          <a:ext cx="12192001" cy="6181102"/>
        </p:xfrm>
        <a:graphic>
          <a:graphicData uri="http://schemas.openxmlformats.org/drawingml/2006/table">
            <a:tbl>
              <a:tblPr/>
              <a:tblGrid>
                <a:gridCol w="338226">
                  <a:extLst>
                    <a:ext uri="{9D8B030D-6E8A-4147-A177-3AD203B41FA5}">
                      <a16:colId xmlns:a16="http://schemas.microsoft.com/office/drawing/2014/main" val="1708858579"/>
                    </a:ext>
                  </a:extLst>
                </a:gridCol>
                <a:gridCol w="5991777">
                  <a:extLst>
                    <a:ext uri="{9D8B030D-6E8A-4147-A177-3AD203B41FA5}">
                      <a16:colId xmlns:a16="http://schemas.microsoft.com/office/drawing/2014/main" val="3545614566"/>
                    </a:ext>
                  </a:extLst>
                </a:gridCol>
                <a:gridCol w="868591">
                  <a:extLst>
                    <a:ext uri="{9D8B030D-6E8A-4147-A177-3AD203B41FA5}">
                      <a16:colId xmlns:a16="http://schemas.microsoft.com/office/drawing/2014/main" val="3596862365"/>
                    </a:ext>
                  </a:extLst>
                </a:gridCol>
                <a:gridCol w="856692">
                  <a:extLst>
                    <a:ext uri="{9D8B030D-6E8A-4147-A177-3AD203B41FA5}">
                      <a16:colId xmlns:a16="http://schemas.microsoft.com/office/drawing/2014/main" val="720267907"/>
                    </a:ext>
                  </a:extLst>
                </a:gridCol>
                <a:gridCol w="892389">
                  <a:extLst>
                    <a:ext uri="{9D8B030D-6E8A-4147-A177-3AD203B41FA5}">
                      <a16:colId xmlns:a16="http://schemas.microsoft.com/office/drawing/2014/main" val="3183501104"/>
                    </a:ext>
                  </a:extLst>
                </a:gridCol>
                <a:gridCol w="904286">
                  <a:extLst>
                    <a:ext uri="{9D8B030D-6E8A-4147-A177-3AD203B41FA5}">
                      <a16:colId xmlns:a16="http://schemas.microsoft.com/office/drawing/2014/main" val="998557609"/>
                    </a:ext>
                  </a:extLst>
                </a:gridCol>
                <a:gridCol w="761505">
                  <a:extLst>
                    <a:ext uri="{9D8B030D-6E8A-4147-A177-3AD203B41FA5}">
                      <a16:colId xmlns:a16="http://schemas.microsoft.com/office/drawing/2014/main" val="2366353037"/>
                    </a:ext>
                  </a:extLst>
                </a:gridCol>
                <a:gridCol w="806956">
                  <a:extLst>
                    <a:ext uri="{9D8B030D-6E8A-4147-A177-3AD203B41FA5}">
                      <a16:colId xmlns:a16="http://schemas.microsoft.com/office/drawing/2014/main" val="3252303463"/>
                    </a:ext>
                  </a:extLst>
                </a:gridCol>
                <a:gridCol w="771579">
                  <a:extLst>
                    <a:ext uri="{9D8B030D-6E8A-4147-A177-3AD203B41FA5}">
                      <a16:colId xmlns:a16="http://schemas.microsoft.com/office/drawing/2014/main" val="22412447"/>
                    </a:ext>
                  </a:extLst>
                </a:gridCol>
              </a:tblGrid>
              <a:tr h="21904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614" marR="4614" marT="46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614" marR="4614" marT="46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614" marR="4614" marT="46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614" marR="4614" marT="46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614" marR="4614" marT="46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614" marR="4614" marT="46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614" marR="4614" marT="46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614" marR="4614" marT="46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тис.грн</a:t>
                      </a:r>
                      <a:endParaRPr lang="ru-RU" sz="12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14" marR="4614" marT="46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5452369"/>
                  </a:ext>
                </a:extLst>
              </a:tr>
              <a:tr h="1352327"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з/п</a:t>
                      </a:r>
                    </a:p>
                  </a:txBody>
                  <a:tcPr marL="4614" marR="4614" marT="461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Назва</a:t>
                      </a:r>
                      <a:r>
                        <a:rPr lang="ru-RU" sz="11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b="1" i="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місцевих</a:t>
                      </a:r>
                      <a:r>
                        <a:rPr lang="ru-RU" sz="11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ru-RU" sz="1100" b="1" i="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комплексних</a:t>
                      </a:r>
                      <a:r>
                        <a:rPr lang="ru-RU" sz="11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 </a:t>
                      </a:r>
                      <a:r>
                        <a:rPr lang="ru-RU" sz="1100" b="1" i="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програм</a:t>
                      </a:r>
                      <a:endParaRPr lang="ru-RU" sz="11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14" marR="4614" marT="461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Обсяг</a:t>
                      </a:r>
                      <a:r>
                        <a:rPr lang="ru-RU" sz="11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b="1" i="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коштів</a:t>
                      </a:r>
                      <a:r>
                        <a:rPr lang="ru-RU" sz="11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100" b="1" i="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передбачений</a:t>
                      </a:r>
                      <a:r>
                        <a:rPr lang="ru-RU" sz="11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b="1" i="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програмою</a:t>
                      </a:r>
                      <a:r>
                        <a:rPr lang="ru-RU" sz="11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 2023 </a:t>
                      </a:r>
                      <a:r>
                        <a:rPr lang="ru-RU" sz="1100" b="1" i="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рік</a:t>
                      </a:r>
                      <a:endParaRPr lang="ru-RU" sz="11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14" marR="4614" marT="461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Затверджено</a:t>
                      </a:r>
                      <a:r>
                        <a:rPr lang="ru-RU" sz="11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 2023 </a:t>
                      </a:r>
                      <a:r>
                        <a:rPr lang="ru-RU" sz="1100" b="1" i="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рік</a:t>
                      </a:r>
                      <a:endParaRPr lang="ru-RU" sz="11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14" marR="4614" marT="461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Затверджено</a:t>
                      </a:r>
                      <a:r>
                        <a:rPr lang="ru-RU" sz="11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 2023 </a:t>
                      </a:r>
                      <a:r>
                        <a:rPr lang="ru-RU" sz="1100" b="1" i="0" u="none" strike="noStrike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рік</a:t>
                      </a:r>
                      <a:r>
                        <a:rPr lang="ru-RU" sz="1100" b="1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</a:t>
                      </a:r>
                      <a:r>
                        <a:rPr lang="ru-RU" sz="11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(з </a:t>
                      </a:r>
                      <a:r>
                        <a:rPr lang="ru-RU" sz="1100" b="1" i="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урахуванням</a:t>
                      </a:r>
                      <a:r>
                        <a:rPr lang="ru-RU" sz="11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b="1" i="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змін</a:t>
                      </a:r>
                      <a:r>
                        <a:rPr lang="ru-RU" sz="11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4614" marR="4614" marT="461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Затверджено</a:t>
                      </a:r>
                      <a:r>
                        <a:rPr lang="ru-RU" sz="11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 </a:t>
                      </a:r>
                      <a:r>
                        <a:rPr lang="ru-RU" sz="1100" b="1" i="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звітний</a:t>
                      </a:r>
                      <a:r>
                        <a:rPr lang="ru-RU" sz="11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b="1" i="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період</a:t>
                      </a:r>
                      <a:r>
                        <a:rPr lang="ru-RU" sz="11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2023 року (з </a:t>
                      </a:r>
                      <a:r>
                        <a:rPr lang="ru-RU" sz="1100" b="1" i="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урахуванням</a:t>
                      </a:r>
                      <a:r>
                        <a:rPr lang="ru-RU" sz="11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b="1" i="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змін</a:t>
                      </a:r>
                      <a:r>
                        <a:rPr lang="ru-RU" sz="11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4614" marR="4614" marT="461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Профінансовано</a:t>
                      </a:r>
                      <a:r>
                        <a:rPr lang="ru-RU" sz="11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за </a:t>
                      </a:r>
                      <a:r>
                        <a:rPr lang="ru-RU" sz="1100" b="1" i="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звітний</a:t>
                      </a:r>
                      <a:r>
                        <a:rPr lang="ru-RU" sz="11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b="1" i="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період</a:t>
                      </a:r>
                      <a:r>
                        <a:rPr lang="ru-RU" sz="11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br>
                        <a:rPr lang="ru-RU" sz="11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1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року</a:t>
                      </a:r>
                    </a:p>
                  </a:txBody>
                  <a:tcPr marL="4614" marR="4614" marT="461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Касові</a:t>
                      </a:r>
                      <a:r>
                        <a:rPr lang="ru-RU" sz="11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b="1" i="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видатки</a:t>
                      </a:r>
                      <a:r>
                        <a:rPr lang="ru-RU" sz="11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за </a:t>
                      </a:r>
                      <a:r>
                        <a:rPr lang="ru-RU" sz="1100" b="1" i="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звітний</a:t>
                      </a:r>
                      <a:r>
                        <a:rPr lang="ru-RU" sz="11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b="1" i="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період</a:t>
                      </a:r>
                      <a:r>
                        <a:rPr lang="ru-RU" sz="11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2023 року</a:t>
                      </a:r>
                    </a:p>
                  </a:txBody>
                  <a:tcPr marL="4614" marR="4614" marT="461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Рівень</a:t>
                      </a:r>
                      <a:r>
                        <a:rPr lang="ru-RU" sz="11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b="1" i="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виконання</a:t>
                      </a:r>
                      <a:r>
                        <a:rPr lang="ru-RU" sz="11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(%) до </a:t>
                      </a:r>
                      <a:r>
                        <a:rPr lang="ru-RU" sz="1100" b="1" i="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затвердженого</a:t>
                      </a:r>
                      <a:r>
                        <a:rPr lang="ru-RU" sz="11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 </a:t>
                      </a:r>
                      <a:r>
                        <a:rPr lang="ru-RU" sz="1100" b="1" i="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звітний</a:t>
                      </a:r>
                      <a:r>
                        <a:rPr lang="ru-RU" sz="11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b="1" i="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період</a:t>
                      </a:r>
                      <a:r>
                        <a:rPr lang="ru-RU" sz="11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2023 року</a:t>
                      </a:r>
                    </a:p>
                  </a:txBody>
                  <a:tcPr marL="4614" marR="4614" marT="461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9312660"/>
                  </a:ext>
                </a:extLst>
              </a:tr>
              <a:tr h="372188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4614" marR="4614" marT="461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Програма</a:t>
                      </a:r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0" i="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розвитку</a:t>
                      </a:r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0" i="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місцевого</a:t>
                      </a:r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0" i="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самоврядування</a:t>
                      </a:r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Заставнівської </a:t>
                      </a:r>
                      <a:r>
                        <a:rPr lang="ru-RU" sz="1200" b="0" i="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міської</a:t>
                      </a:r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0" i="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територіальної</a:t>
                      </a:r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0" i="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громади</a:t>
                      </a:r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 2023-2025 роки </a:t>
                      </a:r>
                    </a:p>
                  </a:txBody>
                  <a:tcPr marL="4614" marR="4614" marT="461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1 090,0</a:t>
                      </a:r>
                    </a:p>
                  </a:txBody>
                  <a:tcPr marL="4614" marR="4614" marT="46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80,0</a:t>
                      </a:r>
                    </a:p>
                  </a:txBody>
                  <a:tcPr marL="4614" marR="4614" marT="46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179,5</a:t>
                      </a:r>
                    </a:p>
                  </a:txBody>
                  <a:tcPr marL="4614" marR="4614" marT="46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145,6</a:t>
                      </a:r>
                    </a:p>
                  </a:txBody>
                  <a:tcPr marL="4614" marR="4614" marT="46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56,6</a:t>
                      </a:r>
                    </a:p>
                  </a:txBody>
                  <a:tcPr marL="4614" marR="4614" marT="46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56,6</a:t>
                      </a:r>
                    </a:p>
                  </a:txBody>
                  <a:tcPr marL="4614" marR="4614" marT="46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38,9</a:t>
                      </a:r>
                    </a:p>
                  </a:txBody>
                  <a:tcPr marL="4614" marR="4614" marT="46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8608685"/>
                  </a:ext>
                </a:extLst>
              </a:tr>
              <a:tr h="372188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4614" marR="4614" marT="461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Програма</a:t>
                      </a:r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благоустрою та </a:t>
                      </a:r>
                      <a:r>
                        <a:rPr lang="ru-RU" sz="1200" b="0" i="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дорожнього</a:t>
                      </a:r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фонду Заставнівської </a:t>
                      </a:r>
                      <a:r>
                        <a:rPr lang="ru-RU" sz="1200" b="0" i="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міської</a:t>
                      </a:r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0" i="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територіальної</a:t>
                      </a:r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0" i="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громади</a:t>
                      </a:r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 2023-2025 роки </a:t>
                      </a:r>
                    </a:p>
                  </a:txBody>
                  <a:tcPr marL="4614" marR="4614" marT="461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19 150,0</a:t>
                      </a:r>
                    </a:p>
                  </a:txBody>
                  <a:tcPr marL="4614" marR="4614" marT="46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9 280,0</a:t>
                      </a:r>
                    </a:p>
                  </a:txBody>
                  <a:tcPr marL="4614" marR="4614" marT="46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10 780,0</a:t>
                      </a:r>
                    </a:p>
                  </a:txBody>
                  <a:tcPr marL="4614" marR="4614" marT="46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6 218,5</a:t>
                      </a:r>
                    </a:p>
                  </a:txBody>
                  <a:tcPr marL="4614" marR="4614" marT="46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2 574,9</a:t>
                      </a:r>
                    </a:p>
                  </a:txBody>
                  <a:tcPr marL="4614" marR="4614" marT="46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2 574,9</a:t>
                      </a:r>
                    </a:p>
                  </a:txBody>
                  <a:tcPr marL="4614" marR="4614" marT="46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41,4</a:t>
                      </a:r>
                    </a:p>
                  </a:txBody>
                  <a:tcPr marL="4614" marR="4614" marT="46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8778998"/>
                  </a:ext>
                </a:extLst>
              </a:tr>
              <a:tr h="577876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4614" marR="4614" marT="461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Місцева</a:t>
                      </a:r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0" i="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Програма</a:t>
                      </a:r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0" i="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розвитку</a:t>
                      </a:r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0" i="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цивільного</a:t>
                      </a:r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0" i="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захисту</a:t>
                      </a:r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забезпечення </a:t>
                      </a:r>
                      <a:r>
                        <a:rPr lang="ru-RU" sz="1200" b="0" i="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пожежної</a:t>
                      </a:r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0" i="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безпеки</a:t>
                      </a:r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та </a:t>
                      </a:r>
                      <a:r>
                        <a:rPr lang="ru-RU" sz="1200" b="0" i="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запобігання</a:t>
                      </a:r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і </a:t>
                      </a:r>
                      <a:r>
                        <a:rPr lang="ru-RU" sz="1200" b="0" i="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реагування</a:t>
                      </a:r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 </a:t>
                      </a:r>
                      <a:r>
                        <a:rPr lang="ru-RU" sz="1200" b="0" i="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надзвичайні</a:t>
                      </a:r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0" i="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ситуації</a:t>
                      </a:r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 </a:t>
                      </a:r>
                      <a:r>
                        <a:rPr lang="ru-RU" sz="1200" b="0" i="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території</a:t>
                      </a:r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Заставнівської </a:t>
                      </a:r>
                      <a:r>
                        <a:rPr lang="ru-RU" sz="1200" b="0" i="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міської</a:t>
                      </a:r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0" i="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об’єднаної</a:t>
                      </a:r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0" i="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територіальної</a:t>
                      </a:r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0" i="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громади</a:t>
                      </a:r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0" i="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Чернівецької</a:t>
                      </a:r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0" i="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області</a:t>
                      </a:r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 2020-2023 роки </a:t>
                      </a:r>
                    </a:p>
                  </a:txBody>
                  <a:tcPr marL="4614" marR="4614" marT="461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170,0</a:t>
                      </a:r>
                    </a:p>
                  </a:txBody>
                  <a:tcPr marL="4614" marR="4614" marT="46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4614" marR="4614" marT="46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50,0</a:t>
                      </a:r>
                    </a:p>
                  </a:txBody>
                  <a:tcPr marL="4614" marR="4614" marT="46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50,0</a:t>
                      </a:r>
                    </a:p>
                  </a:txBody>
                  <a:tcPr marL="4614" marR="4614" marT="46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50,0</a:t>
                      </a:r>
                    </a:p>
                  </a:txBody>
                  <a:tcPr marL="4614" marR="4614" marT="46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50,0</a:t>
                      </a:r>
                    </a:p>
                  </a:txBody>
                  <a:tcPr marL="4614" marR="4614" marT="46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4614" marR="4614" marT="46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9271248"/>
                  </a:ext>
                </a:extLst>
              </a:tr>
              <a:tr h="372188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4614" marR="4614" marT="461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Міська</a:t>
                      </a:r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0" i="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Програма</a:t>
                      </a:r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0" i="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соціальної</a:t>
                      </a:r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0" i="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підтримки</a:t>
                      </a:r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0" i="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малозабезпечених</a:t>
                      </a:r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0" i="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верств</a:t>
                      </a:r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0" i="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населення</a:t>
                      </a:r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«</a:t>
                      </a:r>
                      <a:r>
                        <a:rPr lang="ru-RU" sz="1200" b="0" i="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Турбота</a:t>
                      </a:r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 на 2021-2023 роки </a:t>
                      </a:r>
                    </a:p>
                  </a:txBody>
                  <a:tcPr marL="4614" marR="4614" marT="461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616,0</a:t>
                      </a:r>
                    </a:p>
                  </a:txBody>
                  <a:tcPr marL="4614" marR="4614" marT="46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150,0</a:t>
                      </a:r>
                    </a:p>
                  </a:txBody>
                  <a:tcPr marL="4614" marR="4614" marT="46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150,0</a:t>
                      </a:r>
                    </a:p>
                  </a:txBody>
                  <a:tcPr marL="4614" marR="4614" marT="46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75,0</a:t>
                      </a:r>
                    </a:p>
                  </a:txBody>
                  <a:tcPr marL="4614" marR="4614" marT="46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44,4</a:t>
                      </a:r>
                    </a:p>
                  </a:txBody>
                  <a:tcPr marL="4614" marR="4614" marT="46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44,4</a:t>
                      </a:r>
                    </a:p>
                  </a:txBody>
                  <a:tcPr marL="4614" marR="4614" marT="46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59,2</a:t>
                      </a:r>
                    </a:p>
                  </a:txBody>
                  <a:tcPr marL="4614" marR="4614" marT="46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7473484"/>
                  </a:ext>
                </a:extLst>
              </a:tr>
              <a:tr h="39155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4614" marR="4614" marT="461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Міська</a:t>
                      </a:r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0" i="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Програма</a:t>
                      </a:r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0" i="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фінансової</a:t>
                      </a:r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0" i="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підтримки</a:t>
                      </a:r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0" i="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закладів</a:t>
                      </a:r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0" i="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охорони</a:t>
                      </a:r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0" i="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здоров'я</a:t>
                      </a:r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та </a:t>
                      </a:r>
                      <a:r>
                        <a:rPr lang="ru-RU" sz="1200" b="0" i="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відшкодування</a:t>
                      </a:r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0" i="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вартості</a:t>
                      </a:r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0" i="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пільгових</a:t>
                      </a:r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0" i="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рецептів</a:t>
                      </a:r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0" i="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аптечним</a:t>
                      </a:r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закладам на 2021-2023 роки </a:t>
                      </a:r>
                    </a:p>
                  </a:txBody>
                  <a:tcPr marL="4614" marR="4614" marT="461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1 200,0</a:t>
                      </a:r>
                    </a:p>
                  </a:txBody>
                  <a:tcPr marL="4614" marR="4614" marT="46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1 002,0</a:t>
                      </a:r>
                    </a:p>
                  </a:txBody>
                  <a:tcPr marL="4614" marR="4614" marT="46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1 016,8</a:t>
                      </a:r>
                    </a:p>
                  </a:txBody>
                  <a:tcPr marL="4614" marR="4614" marT="46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518,6</a:t>
                      </a:r>
                    </a:p>
                  </a:txBody>
                  <a:tcPr marL="4614" marR="4614" marT="46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339,9</a:t>
                      </a:r>
                    </a:p>
                  </a:txBody>
                  <a:tcPr marL="4614" marR="4614" marT="46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339,9</a:t>
                      </a:r>
                    </a:p>
                  </a:txBody>
                  <a:tcPr marL="4614" marR="4614" marT="46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65,5</a:t>
                      </a:r>
                    </a:p>
                  </a:txBody>
                  <a:tcPr marL="4614" marR="4614" marT="46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6403739"/>
                  </a:ext>
                </a:extLst>
              </a:tr>
              <a:tr h="372188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4614" marR="4614" marT="461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Програма</a:t>
                      </a:r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0" i="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виплати</a:t>
                      </a:r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0" i="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одноразової</a:t>
                      </a:r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0" i="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допомоги</a:t>
                      </a:r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0" i="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дітям</a:t>
                      </a:r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-сиротам і </a:t>
                      </a:r>
                      <a:r>
                        <a:rPr lang="ru-RU" sz="1200" b="0" i="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дітям</a:t>
                      </a:r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200" b="0" i="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позбавленим</a:t>
                      </a:r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0" i="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батьківського</a:t>
                      </a:r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0" i="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піклування</a:t>
                      </a:r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200" b="0" i="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після</a:t>
                      </a:r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0" i="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досягнення</a:t>
                      </a:r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18-річного </a:t>
                      </a:r>
                      <a:r>
                        <a:rPr lang="ru-RU" sz="1200" b="0" i="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віку</a:t>
                      </a:r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 2021-2023 роки</a:t>
                      </a:r>
                    </a:p>
                  </a:txBody>
                  <a:tcPr marL="4614" marR="4614" marT="461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1,8</a:t>
                      </a:r>
                    </a:p>
                  </a:txBody>
                  <a:tcPr marL="4614" marR="4614" marT="46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1,8</a:t>
                      </a:r>
                    </a:p>
                  </a:txBody>
                  <a:tcPr marL="4614" marR="4614" marT="46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1,8</a:t>
                      </a:r>
                    </a:p>
                  </a:txBody>
                  <a:tcPr marL="4614" marR="4614" marT="46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1,8</a:t>
                      </a:r>
                    </a:p>
                  </a:txBody>
                  <a:tcPr marL="4614" marR="4614" marT="46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1,8</a:t>
                      </a:r>
                    </a:p>
                  </a:txBody>
                  <a:tcPr marL="4614" marR="4614" marT="46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1,8</a:t>
                      </a:r>
                    </a:p>
                  </a:txBody>
                  <a:tcPr marL="4614" marR="4614" marT="46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4614" marR="4614" marT="46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5098934"/>
                  </a:ext>
                </a:extLst>
              </a:tr>
              <a:tr h="372188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4614" marR="4614" marT="461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Програма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"Про </a:t>
                      </a:r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організацію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харчування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дітей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 закладах </a:t>
                      </a:r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загальної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середньої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та </a:t>
                      </a:r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дошкільної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освіти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Заставнівської </a:t>
                      </a:r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міської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ради на 2023 </a:t>
                      </a:r>
                      <a:r>
                        <a:rPr lang="ru-RU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рік</a:t>
                      </a:r>
                      <a:r>
                        <a:rPr lang="ru-RU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14" marR="4614" marT="461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5 702,0</a:t>
                      </a:r>
                    </a:p>
                  </a:txBody>
                  <a:tcPr marL="4614" marR="4614" marT="46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5 702,0</a:t>
                      </a:r>
                    </a:p>
                  </a:txBody>
                  <a:tcPr marL="4614" marR="4614" marT="46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5 702,0</a:t>
                      </a:r>
                    </a:p>
                  </a:txBody>
                  <a:tcPr marL="4614" marR="4614" marT="46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2 883,9</a:t>
                      </a:r>
                    </a:p>
                  </a:txBody>
                  <a:tcPr marL="4614" marR="4614" marT="46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1 591,5</a:t>
                      </a:r>
                    </a:p>
                  </a:txBody>
                  <a:tcPr marL="4614" marR="4614" marT="46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1 591,5</a:t>
                      </a:r>
                    </a:p>
                  </a:txBody>
                  <a:tcPr marL="4614" marR="4614" marT="46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55,2</a:t>
                      </a:r>
                    </a:p>
                  </a:txBody>
                  <a:tcPr marL="4614" marR="4614" marT="46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9826094"/>
                  </a:ext>
                </a:extLst>
              </a:tr>
              <a:tr h="555964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4614" marR="4614" marT="461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Програма</a:t>
                      </a:r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0" i="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призначення</a:t>
                      </a:r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і </a:t>
                      </a:r>
                      <a:r>
                        <a:rPr lang="ru-RU" sz="1200" b="0" i="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виплати</a:t>
                      </a:r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0" i="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компенсації</a:t>
                      </a:r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0" i="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фізичним</a:t>
                      </a:r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особам, </a:t>
                      </a:r>
                      <a:r>
                        <a:rPr lang="ru-RU" sz="1200" b="0" i="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які</a:t>
                      </a:r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0" i="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надають</a:t>
                      </a:r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0" i="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соціальну</a:t>
                      </a:r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0" i="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послугу</a:t>
                      </a:r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з догляду на </a:t>
                      </a:r>
                      <a:r>
                        <a:rPr lang="ru-RU" sz="1200" b="0" i="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непрофесійній</a:t>
                      </a:r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0" i="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основі</a:t>
                      </a:r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Заставнівської </a:t>
                      </a:r>
                      <a:r>
                        <a:rPr lang="ru-RU" sz="1200" b="0" i="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міської</a:t>
                      </a:r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0" i="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територіальної</a:t>
                      </a:r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0" i="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громади</a:t>
                      </a:r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 2023-2025 роки</a:t>
                      </a:r>
                    </a:p>
                  </a:txBody>
                  <a:tcPr marL="4614" marR="4614" marT="461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200,0</a:t>
                      </a:r>
                    </a:p>
                  </a:txBody>
                  <a:tcPr marL="4614" marR="4614" marT="46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4614" marR="4614" marT="46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38,7</a:t>
                      </a:r>
                    </a:p>
                  </a:txBody>
                  <a:tcPr marL="4614" marR="4614" marT="46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38,7</a:t>
                      </a:r>
                    </a:p>
                  </a:txBody>
                  <a:tcPr marL="4614" marR="4614" marT="46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20,0</a:t>
                      </a:r>
                    </a:p>
                  </a:txBody>
                  <a:tcPr marL="4614" marR="4614" marT="46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20,0</a:t>
                      </a:r>
                    </a:p>
                  </a:txBody>
                  <a:tcPr marL="4614" marR="4614" marT="46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51,7</a:t>
                      </a:r>
                    </a:p>
                  </a:txBody>
                  <a:tcPr marL="4614" marR="4614" marT="46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9667367"/>
                  </a:ext>
                </a:extLst>
              </a:tr>
              <a:tr h="372188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4614" marR="4614" marT="461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Програма</a:t>
                      </a:r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0" i="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охорони</a:t>
                      </a:r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0" i="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навколишнього</a:t>
                      </a:r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природного </a:t>
                      </a:r>
                      <a:r>
                        <a:rPr lang="ru-RU" sz="1200" b="0" i="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середовища</a:t>
                      </a:r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 </a:t>
                      </a:r>
                      <a:r>
                        <a:rPr lang="ru-RU" sz="1200" b="0" i="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території</a:t>
                      </a:r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Заставнівської </a:t>
                      </a:r>
                      <a:r>
                        <a:rPr lang="ru-RU" sz="1200" b="0" i="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міської</a:t>
                      </a:r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0" i="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територіальної</a:t>
                      </a:r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0" i="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громади</a:t>
                      </a:r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 2022-2024 роки</a:t>
                      </a:r>
                    </a:p>
                  </a:txBody>
                  <a:tcPr marL="4614" marR="4614" marT="461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160,0</a:t>
                      </a:r>
                    </a:p>
                  </a:txBody>
                  <a:tcPr marL="4614" marR="4614" marT="46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4614" marR="4614" marT="46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50,0</a:t>
                      </a:r>
                    </a:p>
                  </a:txBody>
                  <a:tcPr marL="4614" marR="4614" marT="46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50,0</a:t>
                      </a:r>
                    </a:p>
                  </a:txBody>
                  <a:tcPr marL="4614" marR="4614" marT="46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33,9</a:t>
                      </a:r>
                    </a:p>
                  </a:txBody>
                  <a:tcPr marL="4614" marR="4614" marT="46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33,9</a:t>
                      </a:r>
                    </a:p>
                  </a:txBody>
                  <a:tcPr marL="4614" marR="4614" marT="46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67,8</a:t>
                      </a:r>
                    </a:p>
                  </a:txBody>
                  <a:tcPr marL="4614" marR="4614" marT="46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3824553"/>
                  </a:ext>
                </a:extLst>
              </a:tr>
              <a:tr h="555964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4614" marR="4614" marT="461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Програма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сприяння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підвищенню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ефективності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діяльності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шостого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відділу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м.Заставна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 </a:t>
                      </a:r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Чернівецького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районного </a:t>
                      </a:r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територіального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центру </a:t>
                      </a:r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комплектування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та </a:t>
                      </a:r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соціальної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підтримки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 2023 </a:t>
                      </a:r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рік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14" marR="4614" marT="46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160,0</a:t>
                      </a:r>
                    </a:p>
                  </a:txBody>
                  <a:tcPr marL="4614" marR="4614" marT="46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4614" marR="4614" marT="46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160,0</a:t>
                      </a:r>
                    </a:p>
                  </a:txBody>
                  <a:tcPr marL="4614" marR="4614" marT="46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160,0</a:t>
                      </a:r>
                    </a:p>
                  </a:txBody>
                  <a:tcPr marL="4614" marR="4614" marT="46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149,4</a:t>
                      </a:r>
                    </a:p>
                  </a:txBody>
                  <a:tcPr marL="4614" marR="4614" marT="46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149,4</a:t>
                      </a:r>
                    </a:p>
                  </a:txBody>
                  <a:tcPr marL="4614" marR="4614" marT="46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93,4</a:t>
                      </a:r>
                    </a:p>
                  </a:txBody>
                  <a:tcPr marL="4614" marR="4614" marT="46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5778692"/>
                  </a:ext>
                </a:extLst>
              </a:tr>
              <a:tr h="29524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614" marR="4614" marT="46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Разом:</a:t>
                      </a:r>
                    </a:p>
                  </a:txBody>
                  <a:tcPr marL="4614" marR="4614" marT="46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28 449,8</a:t>
                      </a:r>
                    </a:p>
                  </a:txBody>
                  <a:tcPr marL="4614" marR="4614" marT="46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16 215,8</a:t>
                      </a:r>
                    </a:p>
                  </a:txBody>
                  <a:tcPr marL="4614" marR="4614" marT="46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18 128,8</a:t>
                      </a:r>
                    </a:p>
                  </a:txBody>
                  <a:tcPr marL="4614" marR="4614" marT="46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10 142,1</a:t>
                      </a:r>
                    </a:p>
                  </a:txBody>
                  <a:tcPr marL="4614" marR="4614" marT="46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4 862,4</a:t>
                      </a:r>
                    </a:p>
                  </a:txBody>
                  <a:tcPr marL="4614" marR="4614" marT="46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4 862,4</a:t>
                      </a:r>
                    </a:p>
                  </a:txBody>
                  <a:tcPr marL="4614" marR="4614" marT="46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47,9</a:t>
                      </a:r>
                    </a:p>
                  </a:txBody>
                  <a:tcPr marL="4614" marR="4614" marT="46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36861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363533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7946" y="158337"/>
            <a:ext cx="11954053" cy="649185"/>
          </a:xfrm>
        </p:spPr>
        <p:txBody>
          <a:bodyPr>
            <a:normAutofit fontScale="90000"/>
          </a:bodyPr>
          <a:lstStyle/>
          <a:p>
            <a:r>
              <a:rPr lang="uk-UA" b="1" dirty="0">
                <a:solidFill>
                  <a:srgbClr val="002060"/>
                </a:solidFill>
                <a:latin typeface="Monotype Corsiva" panose="03010101010201010101" pitchFamily="66" charset="0"/>
              </a:rPr>
              <a:t>Виконання дохідної частини міського </a:t>
            </a:r>
            <a:r>
              <a:rPr lang="uk-UA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бюджету</a:t>
            </a:r>
            <a:r>
              <a:rPr lang="en-US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 </a:t>
            </a:r>
            <a:r>
              <a:rPr lang="uk-UA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за </a:t>
            </a:r>
            <a:r>
              <a:rPr lang="uk-UA" b="1" dirty="0">
                <a:solidFill>
                  <a:srgbClr val="002060"/>
                </a:solidFill>
                <a:latin typeface="Monotype Corsiva" panose="03010101010201010101" pitchFamily="66" charset="0"/>
              </a:rPr>
              <a:t>І </a:t>
            </a:r>
            <a:r>
              <a:rPr lang="uk-UA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півріччя </a:t>
            </a:r>
            <a:r>
              <a:rPr lang="uk-UA" b="1" dirty="0">
                <a:solidFill>
                  <a:srgbClr val="002060"/>
                </a:solidFill>
                <a:latin typeface="Monotype Corsiva" panose="03010101010201010101" pitchFamily="66" charset="0"/>
              </a:rPr>
              <a:t>2023 року</a:t>
            </a:r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21008362"/>
              </p:ext>
            </p:extLst>
          </p:nvPr>
        </p:nvGraphicFramePr>
        <p:xfrm>
          <a:off x="237947" y="807522"/>
          <a:ext cx="11803632" cy="60504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8"/>
          <p:cNvSpPr txBox="1"/>
          <p:nvPr/>
        </p:nvSpPr>
        <p:spPr>
          <a:xfrm>
            <a:off x="6315693" y="807522"/>
            <a:ext cx="1769423" cy="64455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Всього надійшло </a:t>
            </a:r>
          </a:p>
          <a:p>
            <a:pPr algn="ctr"/>
            <a:r>
              <a:rPr lang="uk-UA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2 029,1 тис. грн</a:t>
            </a:r>
            <a:endParaRPr lang="uk-UA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776363" y="29090"/>
            <a:ext cx="3918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25017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1"/>
            <a:ext cx="12192000" cy="485755"/>
          </a:xfrm>
        </p:spPr>
        <p:txBody>
          <a:bodyPr>
            <a:noAutofit/>
          </a:bodyPr>
          <a:lstStyle/>
          <a:p>
            <a:pPr algn="ctr"/>
            <a:r>
              <a:rPr lang="uk-UA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Мережа, штати та контингенти бюджетних установ Заставнівської міської територіальної громади</a:t>
            </a:r>
            <a:endParaRPr lang="ru-RU" sz="24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Об'є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4703350"/>
              </p:ext>
            </p:extLst>
          </p:nvPr>
        </p:nvGraphicFramePr>
        <p:xfrm>
          <a:off x="0" y="2161308"/>
          <a:ext cx="6662057" cy="46966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86" name="Слайд" r:id="rId3" imgW="525686" imgH="393113" progId="PowerPoint.Slide.12">
                  <p:embed/>
                </p:oleObj>
              </mc:Choice>
              <mc:Fallback>
                <p:oleObj name="Слайд" r:id="rId3" imgW="525686" imgH="393113" progId="PowerPoint.Slide.12">
                  <p:embed/>
                  <p:pic>
                    <p:nvPicPr>
                      <p:cNvPr id="3" name="Об'єкт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2161308"/>
                        <a:ext cx="6662057" cy="469669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05022" y="3447210"/>
            <a:ext cx="4295848" cy="3402074"/>
          </a:xfrm>
          <a:prstGeom prst="rect">
            <a:avLst/>
          </a:prstGeom>
          <a:ln w="28575">
            <a:solidFill>
              <a:schemeClr val="accent1">
                <a:shade val="50000"/>
              </a:schemeClr>
            </a:solidFill>
          </a:ln>
        </p:spPr>
      </p:pic>
      <p:sp>
        <p:nvSpPr>
          <p:cNvPr id="8" name="Прямоугольник 7"/>
          <p:cNvSpPr/>
          <p:nvPr/>
        </p:nvSpPr>
        <p:spPr>
          <a:xfrm>
            <a:off x="8526466" y="4997934"/>
            <a:ext cx="2778826" cy="556163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Державне управління</a:t>
            </a:r>
          </a:p>
          <a:p>
            <a:pPr algn="ctr"/>
            <a:r>
              <a:rPr lang="uk-UA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43 </a:t>
            </a:r>
            <a:r>
              <a:rPr lang="uk-UA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штатних одиниць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896151" y="3460427"/>
            <a:ext cx="1181364" cy="101241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Міська рада</a:t>
            </a:r>
          </a:p>
          <a:p>
            <a:pPr algn="ctr"/>
            <a:r>
              <a:rPr lang="uk-UA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34</a:t>
            </a:r>
            <a:r>
              <a:rPr lang="uk-UA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штатні одиниці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0846180" y="3455926"/>
            <a:ext cx="1345819" cy="101691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Служба у справах дітей</a:t>
            </a:r>
          </a:p>
          <a:p>
            <a:pPr algn="ctr"/>
            <a:r>
              <a:rPr lang="uk-UA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uk-UA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штатні одиниці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904141" y="5850185"/>
            <a:ext cx="1173374" cy="101691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Фінансовий відділ</a:t>
            </a:r>
          </a:p>
          <a:p>
            <a:pPr algn="ctr"/>
            <a:r>
              <a:rPr lang="uk-UA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uk-UA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штатні одиниці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8486831" y="646629"/>
            <a:ext cx="3065813" cy="91242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Фізична культура і спорт</a:t>
            </a:r>
          </a:p>
          <a:p>
            <a:pPr algn="ctr"/>
            <a:r>
              <a:rPr lang="uk-UA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257 </a:t>
            </a:r>
            <a:r>
              <a:rPr lang="uk-UA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вихованців</a:t>
            </a:r>
          </a:p>
          <a:p>
            <a:pPr algn="ctr"/>
            <a:r>
              <a:rPr lang="uk-UA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 </a:t>
            </a:r>
            <a:r>
              <a:rPr lang="uk-UA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штатних одиниць 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8486833" y="2507489"/>
            <a:ext cx="3065813" cy="91242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Соціальний захист</a:t>
            </a:r>
          </a:p>
          <a:p>
            <a:pPr algn="ctr"/>
            <a:r>
              <a:rPr lang="uk-UA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 </a:t>
            </a:r>
            <a:r>
              <a:rPr lang="uk-UA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отримувачів соціальних послуг</a:t>
            </a:r>
          </a:p>
          <a:p>
            <a:pPr algn="ctr"/>
            <a:r>
              <a:rPr lang="uk-UA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</a:t>
            </a:r>
            <a:r>
              <a:rPr lang="uk-UA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штатних одиниць 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8486832" y="1577059"/>
            <a:ext cx="3065813" cy="91242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Культура і мистецтво</a:t>
            </a:r>
          </a:p>
          <a:p>
            <a:pPr algn="ctr"/>
            <a:r>
              <a:rPr lang="uk-UA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 </a:t>
            </a:r>
            <a:r>
              <a:rPr lang="uk-UA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штатних одиниць</a:t>
            </a:r>
          </a:p>
          <a:p>
            <a:pPr algn="ctr"/>
            <a:r>
              <a:rPr lang="uk-UA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38 851 </a:t>
            </a:r>
            <a:r>
              <a:rPr lang="uk-UA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відвідувачів 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83127" y="717421"/>
            <a:ext cx="8193974" cy="13656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Станом на 01.0</a:t>
            </a:r>
            <a:r>
              <a:rPr lang="en-US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uk-UA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.2023 року налічує:</a:t>
            </a:r>
          </a:p>
          <a:p>
            <a:pPr algn="ctr"/>
            <a:endParaRPr lang="uk-UA" sz="16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12 установ                                                      1391 учнів</a:t>
            </a:r>
            <a:endParaRPr lang="uk-UA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3</a:t>
            </a:r>
            <a:r>
              <a:rPr lang="en-US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44</a:t>
            </a:r>
            <a:r>
              <a:rPr lang="uk-UA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штатних </a:t>
            </a:r>
            <a:r>
              <a:rPr lang="uk-UA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одиниць                                  200 дошкільнят</a:t>
            </a:r>
            <a:endParaRPr lang="uk-UA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100 </a:t>
            </a:r>
            <a:r>
              <a:rPr lang="uk-UA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отримувачів соціальних </a:t>
            </a:r>
            <a:r>
              <a:rPr lang="uk-UA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послуг           257 вихованців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1732821" y="29090"/>
            <a:ext cx="4354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20</a:t>
            </a:r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11018625" y="5824398"/>
            <a:ext cx="1173374" cy="101691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1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Центр Дія</a:t>
            </a:r>
          </a:p>
          <a:p>
            <a:pPr algn="ctr"/>
            <a:r>
              <a:rPr lang="uk-UA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uk-UA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штатні одиниці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507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90005" y="213756"/>
            <a:ext cx="11804073" cy="66501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uk-UA" sz="3200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Виконання власних доходів міського бюджету за І півріччя 2023 року</a:t>
            </a:r>
            <a:endParaRPr lang="ru-RU" sz="3200" b="1" dirty="0">
              <a:solidFill>
                <a:srgbClr val="002060"/>
              </a:solidFill>
              <a:latin typeface="Monotype Corsiva" panose="03010101010201010101" pitchFamily="66" charset="0"/>
            </a:endParaRPr>
          </a:p>
        </p:txBody>
      </p:sp>
      <p:graphicFrame>
        <p:nvGraphicFramePr>
          <p:cNvPr id="5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02071491"/>
              </p:ext>
            </p:extLst>
          </p:nvPr>
        </p:nvGraphicFramePr>
        <p:xfrm>
          <a:off x="320633" y="878774"/>
          <a:ext cx="6221701" cy="57001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4469852" y="4199132"/>
            <a:ext cx="1068779" cy="3918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-1 115,5</a:t>
            </a:r>
            <a:endPara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AutoShape 10"/>
          <p:cNvSpPr>
            <a:spLocks noChangeArrowheads="1"/>
          </p:cNvSpPr>
          <p:nvPr/>
        </p:nvSpPr>
        <p:spPr bwMode="auto">
          <a:xfrm rot="803637">
            <a:off x="2150577" y="1468055"/>
            <a:ext cx="940263" cy="276242"/>
          </a:xfrm>
          <a:prstGeom prst="curvedDownArrow">
            <a:avLst>
              <a:gd name="adj1" fmla="val 65864"/>
              <a:gd name="adj2" fmla="val 131213"/>
              <a:gd name="adj3" fmla="val 32352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8" name="AutoShape 10"/>
          <p:cNvSpPr>
            <a:spLocks noChangeArrowheads="1"/>
          </p:cNvSpPr>
          <p:nvPr/>
        </p:nvSpPr>
        <p:spPr bwMode="auto">
          <a:xfrm rot="803637">
            <a:off x="4489060" y="4696164"/>
            <a:ext cx="940263" cy="276242"/>
          </a:xfrm>
          <a:prstGeom prst="curvedDownArrow">
            <a:avLst>
              <a:gd name="adj1" fmla="val 65864"/>
              <a:gd name="adj2" fmla="val 131213"/>
              <a:gd name="adj3" fmla="val 32352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7005957" y="1621058"/>
            <a:ext cx="4524498" cy="40583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Дохідна частина бюджету </a:t>
            </a:r>
          </a:p>
          <a:p>
            <a:pPr algn="ctr"/>
            <a:r>
              <a:rPr lang="uk-UA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(без врахування трансфертів) виконана в сумі 21 332,1 тис. грн або 80,6 відсотка, недовиконання складає       5 129,5 тис. грн, з них по:</a:t>
            </a:r>
          </a:p>
          <a:p>
            <a:pPr algn="ctr"/>
            <a:endParaRPr lang="uk-UA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ctr">
              <a:buFontTx/>
              <a:buChar char="-"/>
            </a:pPr>
            <a:r>
              <a:rPr lang="uk-UA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загальному фонду – 82,8 відсотка або -4 014,0 тис. грн;</a:t>
            </a:r>
          </a:p>
          <a:p>
            <a:pPr marL="285750" indent="-285750" algn="ctr">
              <a:buFontTx/>
              <a:buChar char="-"/>
            </a:pPr>
            <a:endParaRPr lang="uk-UA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спеціальному фонду – 64,5 відсотка або -1 115,5 тис. грн.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1776363" y="29090"/>
            <a:ext cx="3918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3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907665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8673" y="29090"/>
            <a:ext cx="11803633" cy="494805"/>
          </a:xfrm>
        </p:spPr>
        <p:txBody>
          <a:bodyPr>
            <a:normAutofit fontScale="90000"/>
          </a:bodyPr>
          <a:lstStyle/>
          <a:p>
            <a:pPr algn="ctr"/>
            <a:r>
              <a:rPr lang="ru-RU" altLang="ru-RU" sz="3200" b="1" dirty="0">
                <a:solidFill>
                  <a:srgbClr val="00206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Структура </a:t>
            </a:r>
            <a:r>
              <a:rPr lang="ru-RU" altLang="ru-RU" sz="3200" b="1" dirty="0" err="1">
                <a:solidFill>
                  <a:srgbClr val="00206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доходів</a:t>
            </a:r>
            <a:r>
              <a:rPr lang="ru-RU" altLang="ru-RU" sz="3200" b="1" dirty="0">
                <a:solidFill>
                  <a:srgbClr val="00206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 </a:t>
            </a:r>
            <a:r>
              <a:rPr lang="ru-RU" altLang="ru-RU" sz="3200" b="1" dirty="0" smtClean="0">
                <a:solidFill>
                  <a:srgbClr val="00206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бюджету </a:t>
            </a:r>
            <a:r>
              <a:rPr lang="ru-RU" altLang="ru-RU" sz="3200" b="1" dirty="0">
                <a:solidFill>
                  <a:srgbClr val="00206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за </a:t>
            </a:r>
            <a:r>
              <a:rPr lang="ru-RU" altLang="ru-RU" sz="3200" b="1" dirty="0" smtClean="0">
                <a:solidFill>
                  <a:srgbClr val="00206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І </a:t>
            </a:r>
            <a:r>
              <a:rPr lang="ru-RU" altLang="ru-RU" sz="3200" b="1" dirty="0" err="1" smtClean="0">
                <a:solidFill>
                  <a:srgbClr val="00206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півріччя</a:t>
            </a:r>
            <a:r>
              <a:rPr lang="ru-RU" altLang="ru-RU" sz="3200" b="1" dirty="0" smtClean="0">
                <a:solidFill>
                  <a:srgbClr val="00206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 2023 року</a:t>
            </a:r>
            <a:endParaRPr lang="ru-RU" sz="3200" dirty="0">
              <a:solidFill>
                <a:srgbClr val="002060"/>
              </a:solidFill>
              <a:latin typeface="Monotype Corsiva" panose="03010101010201010101" pitchFamily="66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62931937"/>
              </p:ext>
            </p:extLst>
          </p:nvPr>
        </p:nvGraphicFramePr>
        <p:xfrm>
          <a:off x="0" y="855023"/>
          <a:ext cx="6341422" cy="60029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1776363" y="29090"/>
            <a:ext cx="3918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4</a:t>
            </a:r>
            <a:endParaRPr lang="ru-RU" dirty="0"/>
          </a:p>
        </p:txBody>
      </p:sp>
      <p:graphicFrame>
        <p:nvGraphicFramePr>
          <p:cNvPr id="6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72894772"/>
              </p:ext>
            </p:extLst>
          </p:nvPr>
        </p:nvGraphicFramePr>
        <p:xfrm>
          <a:off x="6341422" y="855023"/>
          <a:ext cx="5850577" cy="60029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570016" y="523895"/>
            <a:ext cx="4453246" cy="3311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i="1" dirty="0" smtClean="0">
                <a:solidFill>
                  <a:schemeClr val="accent2">
                    <a:lumMod val="50000"/>
                  </a:schemeClr>
                </a:solidFill>
              </a:rPr>
              <a:t>Загальний фонд – 19 303,0 тис. грн</a:t>
            </a:r>
            <a:endParaRPr lang="ru-RU" b="1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040087" y="523895"/>
            <a:ext cx="4453246" cy="3311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i="1" dirty="0">
                <a:solidFill>
                  <a:schemeClr val="accent2">
                    <a:lumMod val="50000"/>
                  </a:schemeClr>
                </a:solidFill>
              </a:rPr>
              <a:t>С</a:t>
            </a:r>
            <a:r>
              <a:rPr lang="uk-UA" b="1" i="1" dirty="0" smtClean="0">
                <a:solidFill>
                  <a:schemeClr val="accent2">
                    <a:lumMod val="50000"/>
                  </a:schemeClr>
                </a:solidFill>
              </a:rPr>
              <a:t>пеціальний фонд – 2 029,1 тис. грн</a:t>
            </a:r>
            <a:endParaRPr lang="ru-RU" b="1" i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6960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8760" y="146463"/>
            <a:ext cx="11388435" cy="756062"/>
          </a:xfrm>
        </p:spPr>
        <p:txBody>
          <a:bodyPr>
            <a:noAutofit/>
          </a:bodyPr>
          <a:lstStyle/>
          <a:p>
            <a:pPr algn="ctr"/>
            <a:r>
              <a:rPr lang="uk-UA" sz="2400" b="1" dirty="0">
                <a:solidFill>
                  <a:srgbClr val="002060"/>
                </a:solidFill>
                <a:latin typeface="Monotype Corsiva" panose="03010101010201010101" pitchFamily="66" charset="0"/>
              </a:rPr>
              <a:t>Виконання </a:t>
            </a:r>
            <a:r>
              <a:rPr lang="uk-UA" sz="2400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планових показників власних доходів міського </a:t>
            </a:r>
            <a:r>
              <a:rPr lang="uk-UA" sz="2400" b="1" dirty="0">
                <a:solidFill>
                  <a:srgbClr val="002060"/>
                </a:solidFill>
                <a:latin typeface="Monotype Corsiva" panose="03010101010201010101" pitchFamily="66" charset="0"/>
              </a:rPr>
              <a:t>бюджету </a:t>
            </a:r>
            <a:r>
              <a:rPr lang="uk-UA" sz="2400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за </a:t>
            </a:r>
            <a:r>
              <a:rPr lang="uk-UA" sz="2400" b="1" dirty="0">
                <a:solidFill>
                  <a:srgbClr val="002060"/>
                </a:solidFill>
                <a:latin typeface="Monotype Corsiva" panose="03010101010201010101" pitchFamily="66" charset="0"/>
              </a:rPr>
              <a:t>І </a:t>
            </a:r>
            <a:r>
              <a:rPr lang="uk-UA" sz="2400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півріччя </a:t>
            </a:r>
            <a:r>
              <a:rPr lang="uk-UA" sz="2400" b="1" dirty="0">
                <a:solidFill>
                  <a:srgbClr val="002060"/>
                </a:solidFill>
                <a:latin typeface="Monotype Corsiva" panose="03010101010201010101" pitchFamily="66" charset="0"/>
              </a:rPr>
              <a:t>2023 </a:t>
            </a:r>
            <a:r>
              <a:rPr lang="uk-UA" sz="2400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року  в розрізі кодів доходів</a:t>
            </a:r>
            <a:br>
              <a:rPr lang="uk-UA" sz="2400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</a:br>
            <a:endParaRPr lang="ru-RU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11776363" y="29090"/>
            <a:ext cx="3918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5</a:t>
            </a:r>
            <a:endParaRPr lang="ru-RU" dirty="0"/>
          </a:p>
        </p:txBody>
      </p:sp>
      <p:graphicFrame>
        <p:nvGraphicFramePr>
          <p:cNvPr id="16" name="Диаграмма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76754204"/>
              </p:ext>
            </p:extLst>
          </p:nvPr>
        </p:nvGraphicFramePr>
        <p:xfrm>
          <a:off x="114795" y="754661"/>
          <a:ext cx="12077205" cy="60142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8839012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893" y="48680"/>
            <a:ext cx="11887199" cy="349742"/>
          </a:xfrm>
        </p:spPr>
        <p:txBody>
          <a:bodyPr>
            <a:normAutofit fontScale="90000"/>
          </a:bodyPr>
          <a:lstStyle/>
          <a:p>
            <a:pPr algn="ctr"/>
            <a:r>
              <a:rPr lang="uk-UA" sz="2700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Податок на доходи фізичних осіб      </a:t>
            </a:r>
            <a:r>
              <a:rPr lang="uk-UA" sz="2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(складає</a:t>
            </a:r>
            <a:r>
              <a:rPr lang="uk-UA" sz="13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57,5 відсотка власних доходів бюджету громади)</a:t>
            </a:r>
            <a:endParaRPr lang="ru-RU" sz="40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2" name="Диаграмма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93704876"/>
              </p:ext>
            </p:extLst>
          </p:nvPr>
        </p:nvGraphicFramePr>
        <p:xfrm>
          <a:off x="6128963" y="415668"/>
          <a:ext cx="4928260" cy="38170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3" name="Прямоугольник 12"/>
          <p:cNvSpPr/>
          <p:nvPr/>
        </p:nvSpPr>
        <p:spPr>
          <a:xfrm>
            <a:off x="6961538" y="3108451"/>
            <a:ext cx="928939" cy="447675"/>
          </a:xfrm>
          <a:prstGeom prst="rect">
            <a:avLst/>
          </a:prstGeom>
          <a:noFill/>
          <a:ln>
            <a:noFill/>
          </a:ln>
          <a:effectLst>
            <a:glow rad="127000">
              <a:schemeClr val="bg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  <a:r>
              <a:rPr lang="ru-RU" sz="1200" b="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328</a:t>
            </a:r>
            <a:r>
              <a:rPr lang="ru-RU" sz="1400" b="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,8</a:t>
            </a:r>
            <a:r>
              <a:rPr lang="ru-RU" sz="1200" b="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тис.грн</a:t>
            </a:r>
            <a:endParaRPr lang="ru-RU" sz="1200" b="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ru-RU" sz="11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9351074" y="2958870"/>
            <a:ext cx="876301" cy="447675"/>
          </a:xfrm>
          <a:prstGeom prst="rect">
            <a:avLst/>
          </a:prstGeom>
          <a:noFill/>
          <a:ln>
            <a:noFill/>
          </a:ln>
          <a:effectLst>
            <a:glow rad="127000">
              <a:schemeClr val="bg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b="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11 103,4 </a:t>
            </a:r>
            <a:r>
              <a:rPr lang="ru-RU" sz="1400" b="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тис.грн</a:t>
            </a:r>
            <a:endParaRPr lang="ru-RU" sz="1200" b="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ru-RU" sz="1100" dirty="0"/>
          </a:p>
        </p:txBody>
      </p:sp>
      <p:graphicFrame>
        <p:nvGraphicFramePr>
          <p:cNvPr id="17" name="Таблица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2032718"/>
              </p:ext>
            </p:extLst>
          </p:nvPr>
        </p:nvGraphicFramePr>
        <p:xfrm>
          <a:off x="91043" y="4264093"/>
          <a:ext cx="12013870" cy="260794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013870">
                  <a:extLst>
                    <a:ext uri="{9D8B030D-6E8A-4147-A177-3AD203B41FA5}">
                      <a16:colId xmlns:a16="http://schemas.microsoft.com/office/drawing/2014/main" val="199993180"/>
                    </a:ext>
                  </a:extLst>
                </a:gridCol>
              </a:tblGrid>
              <a:tr h="402784"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uk-UA" sz="14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Найбільші платники ПДФО у І півріччі 2023 року</a:t>
                      </a:r>
                      <a:endParaRPr lang="ru-RU" sz="1400" u="none" strike="noStrike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Відділ </a:t>
                      </a:r>
                      <a:r>
                        <a:rPr lang="ru-RU" sz="1400" u="none" strike="noStrike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освіти,культури,молоді</a:t>
                      </a:r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та спорту Заставнівської </a:t>
                      </a:r>
                      <a:r>
                        <a:rPr lang="ru-RU" sz="1400" u="none" strike="noStrike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міської</a:t>
                      </a:r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ради  2 054,7 </a:t>
                      </a:r>
                      <a:r>
                        <a:rPr lang="ru-RU" sz="1400" u="none" strike="noStrike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тис.грн</a:t>
                      </a:r>
                      <a:endParaRPr lang="ru-RU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734703031"/>
                  </a:ext>
                </a:extLst>
              </a:tr>
              <a:tr h="1387758">
                <a:tc>
                  <a:txBody>
                    <a:bodyPr/>
                    <a:lstStyle/>
                    <a:p>
                      <a:pPr marL="0" marR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ru-RU" sz="1400" u="none" strike="noStrike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Чернівецький</a:t>
                      </a:r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u="none" strike="noStrike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обласний</a:t>
                      </a:r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u="none" strike="noStrike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військовий</a:t>
                      </a:r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u="none" strike="noStrike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комісаріат</a:t>
                      </a:r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1 409,6 </a:t>
                      </a:r>
                      <a:r>
                        <a:rPr lang="ru-RU" sz="1400" u="none" strike="noStrike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тис.грн</a:t>
                      </a:r>
                      <a:endParaRPr lang="ru-RU" sz="1400" u="none" strike="noStrike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Головне </a:t>
                      </a:r>
                      <a:r>
                        <a:rPr lang="ru-RU" sz="1400" u="none" strike="noStrike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управління</a:t>
                      </a:r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u="none" strike="noStrike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Національної</a:t>
                      </a:r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u="none" strike="noStrike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поліції</a:t>
                      </a:r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 </a:t>
                      </a:r>
                      <a:r>
                        <a:rPr lang="ru-RU" sz="1400" u="none" strike="noStrike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Чернівецькій</a:t>
                      </a:r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u="none" strike="noStrike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області</a:t>
                      </a:r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946,4 </a:t>
                      </a:r>
                      <a:r>
                        <a:rPr lang="ru-RU" sz="1400" u="none" strike="noStrike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тис.грн</a:t>
                      </a:r>
                      <a:endParaRPr lang="ru-RU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ru-RU" sz="1400" u="none" strike="noStrike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Вище</a:t>
                      </a:r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u="none" strike="noStrike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професiйне</a:t>
                      </a:r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училище №24  843,6 </a:t>
                      </a:r>
                      <a:r>
                        <a:rPr lang="ru-RU" sz="1400" u="none" strike="noStrike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тис.грн</a:t>
                      </a:r>
                      <a:endParaRPr lang="ru-RU" sz="1400" u="none" strike="noStrike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-- 3 </a:t>
                      </a:r>
                      <a:r>
                        <a:rPr lang="ru-RU" sz="1400" u="none" strike="noStrike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Державна</a:t>
                      </a:r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u="none" strike="noStrike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пожежно-рятувальна</a:t>
                      </a:r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u="none" strike="noStrike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частина</a:t>
                      </a:r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Головного </a:t>
                      </a:r>
                      <a:r>
                        <a:rPr lang="ru-RU" sz="1400" u="none" strike="noStrike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управління</a:t>
                      </a:r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u="none" strike="noStrike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Державної</a:t>
                      </a:r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u="none" strike="noStrike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служби</a:t>
                      </a:r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u="none" strike="noStrike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України</a:t>
                      </a:r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з </a:t>
                      </a:r>
                      <a:r>
                        <a:rPr lang="ru-RU" sz="1400" u="none" strike="noStrike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надзвичайних</a:t>
                      </a:r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u="none" strike="noStrike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ситуацій</a:t>
                      </a:r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у </a:t>
                      </a:r>
                      <a:r>
                        <a:rPr lang="ru-RU" sz="1400" u="none" strike="noStrike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Чернівецькій</a:t>
                      </a:r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u="none" strike="noStrike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області</a:t>
                      </a:r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540,3 </a:t>
                      </a:r>
                      <a:r>
                        <a:rPr lang="ru-RU" sz="1400" u="none" strike="noStrike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тис.грн</a:t>
                      </a:r>
                      <a:endParaRPr lang="ru-RU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ru-RU" sz="1400" u="none" strike="noStrike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Акціонерне</a:t>
                      </a:r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u="none" strike="noStrike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товариство</a:t>
                      </a:r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"Чернівціобленерго" 455,1 </a:t>
                      </a:r>
                      <a:r>
                        <a:rPr lang="ru-RU" sz="1400" u="none" strike="noStrike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тис.грн</a:t>
                      </a:r>
                      <a:endParaRPr lang="ru-RU" sz="1400" u="none" strike="noStrike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Товариство з обмеженою відповідальністю «ЧОЕК»    375,1 </a:t>
                      </a:r>
                      <a:r>
                        <a:rPr lang="uk-UA" sz="1400" u="none" strike="noStrike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тис.грн</a:t>
                      </a:r>
                      <a:endParaRPr lang="uk-UA" sz="1400" u="none" strike="noStrike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ru-RU" sz="1400" u="none" strike="noStrike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Територіальне</a:t>
                      </a:r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u="none" strike="noStrike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управління</a:t>
                      </a:r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u="none" strike="noStrike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Державної</a:t>
                      </a:r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u="none" strike="noStrike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судової</a:t>
                      </a:r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u="none" strike="noStrike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адміністрації</a:t>
                      </a:r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u="none" strike="noStrike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України</a:t>
                      </a:r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 </a:t>
                      </a:r>
                      <a:r>
                        <a:rPr lang="ru-RU" sz="1400" u="none" strike="noStrike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Чернівецькій</a:t>
                      </a:r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u="none" strike="noStrike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області</a:t>
                      </a:r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368,5 </a:t>
                      </a:r>
                      <a:r>
                        <a:rPr lang="ru-RU" sz="1400" u="none" strike="noStrike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тис.грн</a:t>
                      </a:r>
                      <a:endParaRPr lang="ru-RU" sz="1400" u="none" strike="noStrike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748646494"/>
                  </a:ext>
                </a:extLst>
              </a:tr>
              <a:tr h="205789"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ru-RU" sz="1400" u="none" strike="noStrike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Приватне</a:t>
                      </a:r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підприємство</a:t>
                      </a:r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"</a:t>
                      </a:r>
                      <a:r>
                        <a:rPr lang="ru-RU" sz="14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Західний</a:t>
                      </a:r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Буг"  </a:t>
                      </a:r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363,8 </a:t>
                      </a:r>
                      <a:r>
                        <a:rPr lang="ru-RU" sz="14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тис.грн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4813336"/>
                  </a:ext>
                </a:extLst>
              </a:tr>
              <a:tr h="205789">
                <a:tc>
                  <a:txBody>
                    <a:bodyPr/>
                    <a:lstStyle/>
                    <a:p>
                      <a:pPr marL="0" marR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Заставнівська </a:t>
                      </a:r>
                      <a:r>
                        <a:rPr lang="ru-RU" sz="1400" u="none" strike="noStrike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міська</a:t>
                      </a:r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рада  311,8 </a:t>
                      </a:r>
                      <a:r>
                        <a:rPr lang="ru-RU" sz="1400" u="none" strike="noStrike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тис.грн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389487274"/>
                  </a:ext>
                </a:extLst>
              </a:tr>
              <a:tr h="205789">
                <a:tc>
                  <a:txBody>
                    <a:bodyPr/>
                    <a:lstStyle/>
                    <a:p>
                      <a:pPr marL="0" marR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655112832"/>
                  </a:ext>
                </a:extLst>
              </a:tr>
            </a:tbl>
          </a:graphicData>
        </a:graphic>
      </p:graphicFrame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64664065"/>
              </p:ext>
            </p:extLst>
          </p:nvPr>
        </p:nvGraphicFramePr>
        <p:xfrm>
          <a:off x="572681" y="398422"/>
          <a:ext cx="4928260" cy="38170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1375561" y="3108450"/>
            <a:ext cx="828675" cy="447675"/>
          </a:xfrm>
          <a:prstGeom prst="rect">
            <a:avLst/>
          </a:prstGeom>
          <a:noFill/>
          <a:ln>
            <a:noFill/>
          </a:ln>
          <a:effectLst>
            <a:glow rad="127000">
              <a:schemeClr val="bg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b="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17 021,0</a:t>
            </a:r>
            <a:r>
              <a:rPr lang="ru-RU" sz="1200" b="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тис.грн</a:t>
            </a:r>
            <a:endParaRPr lang="ru-RU" sz="1200" b="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ru-RU" sz="11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794792" y="3182707"/>
            <a:ext cx="828675" cy="447675"/>
          </a:xfrm>
          <a:prstGeom prst="rect">
            <a:avLst/>
          </a:prstGeom>
          <a:noFill/>
          <a:ln>
            <a:noFill/>
          </a:ln>
          <a:effectLst>
            <a:glow rad="127000">
              <a:schemeClr val="bg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b="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11 103</a:t>
            </a:r>
            <a:r>
              <a:rPr lang="ru-RU" sz="1400" b="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,4</a:t>
            </a:r>
            <a:r>
              <a:rPr lang="ru-RU" sz="1200" b="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тис.грн</a:t>
            </a:r>
            <a:endParaRPr lang="ru-RU" sz="1200" b="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ru-RU" sz="1100" dirty="0"/>
          </a:p>
        </p:txBody>
      </p:sp>
      <p:cxnSp>
        <p:nvCxnSpPr>
          <p:cNvPr id="4" name="Прямая со стрелкой 3"/>
          <p:cNvCxnSpPr/>
          <p:nvPr/>
        </p:nvCxnSpPr>
        <p:spPr>
          <a:xfrm>
            <a:off x="2451510" y="1792252"/>
            <a:ext cx="1306286" cy="807522"/>
          </a:xfrm>
          <a:prstGeom prst="straightConnector1">
            <a:avLst/>
          </a:prstGeom>
          <a:ln w="50800">
            <a:solidFill>
              <a:srgbClr val="FF99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1776363" y="29090"/>
            <a:ext cx="3918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6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469986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2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6839957" y="-1"/>
            <a:ext cx="5142246" cy="6768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6576" tIns="32004" rIns="0" bIns="0" anchor="t" upright="1">
            <a:norm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1">
              <a:defRPr sz="1000"/>
            </a:pPr>
            <a:r>
              <a:rPr lang="uk-UA" sz="2800" b="1" dirty="0" smtClean="0">
                <a:solidFill>
                  <a:srgbClr val="0000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/>
            </a:r>
            <a:br>
              <a:rPr lang="uk-UA" sz="2800" b="1" dirty="0" smtClean="0">
                <a:solidFill>
                  <a:srgbClr val="0000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</a:br>
            <a:r>
              <a:rPr lang="uk-UA" sz="2800" b="1" dirty="0">
                <a:solidFill>
                  <a:srgbClr val="0000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/>
            </a:r>
            <a:br>
              <a:rPr lang="uk-UA" sz="2800" b="1" dirty="0">
                <a:solidFill>
                  <a:srgbClr val="0000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</a:br>
            <a:r>
              <a:rPr lang="uk-UA" sz="2800" b="1" dirty="0" smtClean="0">
                <a:solidFill>
                  <a:srgbClr val="0000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Протягом звітного періоду по окремих підприємствах, установах </a:t>
            </a:r>
            <a:r>
              <a:rPr lang="uk-UA" sz="2800" b="1" dirty="0">
                <a:solidFill>
                  <a:srgbClr val="0000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та </a:t>
            </a:r>
            <a:r>
              <a:rPr lang="uk-UA" sz="2800" b="1" dirty="0" smtClean="0">
                <a:solidFill>
                  <a:srgbClr val="0000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організаціях збільшилися </a:t>
            </a:r>
            <a:r>
              <a:rPr lang="uk-UA" sz="2800" b="1" dirty="0">
                <a:solidFill>
                  <a:srgbClr val="0000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(</a:t>
            </a:r>
            <a:r>
              <a:rPr lang="uk-UA" sz="2800" b="1" dirty="0" smtClean="0">
                <a:solidFill>
                  <a:srgbClr val="0000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зменшилися) надходження </a:t>
            </a:r>
            <a:r>
              <a:rPr lang="uk-UA" sz="2800" b="1" dirty="0">
                <a:solidFill>
                  <a:srgbClr val="0000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податку на доходи фізичних осіб у бюджет Заставнівської міської територіальної громади у І </a:t>
            </a:r>
            <a:r>
              <a:rPr lang="uk-UA" sz="2800" b="1" dirty="0" smtClean="0">
                <a:solidFill>
                  <a:srgbClr val="0000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півріччі </a:t>
            </a:r>
            <a:r>
              <a:rPr lang="uk-UA" sz="2800" b="1" dirty="0">
                <a:solidFill>
                  <a:srgbClr val="0000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2023 року порівняно із І </a:t>
            </a:r>
            <a:r>
              <a:rPr lang="uk-UA" sz="2800" b="1" dirty="0" smtClean="0">
                <a:solidFill>
                  <a:srgbClr val="0000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півріччям </a:t>
            </a:r>
            <a:r>
              <a:rPr lang="uk-UA" sz="2800" b="1" dirty="0">
                <a:solidFill>
                  <a:srgbClr val="0000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2022 </a:t>
            </a:r>
            <a:r>
              <a:rPr lang="uk-UA" sz="2800" b="1" dirty="0" smtClean="0">
                <a:solidFill>
                  <a:srgbClr val="0000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року, зокрема:</a:t>
            </a:r>
            <a:endParaRPr lang="uk-UA" sz="2800" b="1" i="0" strike="noStrike" dirty="0" smtClean="0">
              <a:solidFill>
                <a:srgbClr val="000000"/>
              </a:solidFill>
              <a:latin typeface="Monotype Corsiva" panose="03010101010201010101" pitchFamily="66" charset="0"/>
              <a:cs typeface="Times New Roman" panose="02020603050405020304" pitchFamily="18" charset="0"/>
            </a:endParaRPr>
          </a:p>
          <a:p>
            <a:pPr algn="l" rtl="1">
              <a:defRPr sz="1000"/>
            </a:pPr>
            <a:endParaRPr lang="ru-RU" sz="1200" b="1" i="0" strike="noStrike" dirty="0">
              <a:solidFill>
                <a:srgbClr val="000000"/>
              </a:solidFill>
              <a:latin typeface="Arial Cyr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776363" y="29090"/>
            <a:ext cx="3918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7</a:t>
            </a:r>
            <a:endParaRPr lang="ru-RU" dirty="0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6510664"/>
              </p:ext>
            </p:extLst>
          </p:nvPr>
        </p:nvGraphicFramePr>
        <p:xfrm>
          <a:off x="0" y="29093"/>
          <a:ext cx="6839957" cy="6828908"/>
        </p:xfrm>
        <a:graphic>
          <a:graphicData uri="http://schemas.openxmlformats.org/drawingml/2006/table">
            <a:tbl>
              <a:tblPr/>
              <a:tblGrid>
                <a:gridCol w="471161">
                  <a:extLst>
                    <a:ext uri="{9D8B030D-6E8A-4147-A177-3AD203B41FA5}">
                      <a16:colId xmlns:a16="http://schemas.microsoft.com/office/drawing/2014/main" val="964508434"/>
                    </a:ext>
                  </a:extLst>
                </a:gridCol>
                <a:gridCol w="3801782">
                  <a:extLst>
                    <a:ext uri="{9D8B030D-6E8A-4147-A177-3AD203B41FA5}">
                      <a16:colId xmlns:a16="http://schemas.microsoft.com/office/drawing/2014/main" val="1584965715"/>
                    </a:ext>
                  </a:extLst>
                </a:gridCol>
                <a:gridCol w="1316001">
                  <a:extLst>
                    <a:ext uri="{9D8B030D-6E8A-4147-A177-3AD203B41FA5}">
                      <a16:colId xmlns:a16="http://schemas.microsoft.com/office/drawing/2014/main" val="896099260"/>
                    </a:ext>
                  </a:extLst>
                </a:gridCol>
                <a:gridCol w="1251013">
                  <a:extLst>
                    <a:ext uri="{9D8B030D-6E8A-4147-A177-3AD203B41FA5}">
                      <a16:colId xmlns:a16="http://schemas.microsoft.com/office/drawing/2014/main" val="3580685518"/>
                    </a:ext>
                  </a:extLst>
                </a:gridCol>
              </a:tblGrid>
              <a:tr h="270977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тис.грн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10336616"/>
                  </a:ext>
                </a:extLst>
              </a:tr>
              <a:tr h="63228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№ п/п</a:t>
                      </a:r>
                    </a:p>
                  </a:txBody>
                  <a:tcPr marL="7741" marR="7741" marT="77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Назва</a:t>
                      </a: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підприємства</a:t>
                      </a: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, установи, </a:t>
                      </a:r>
                      <a:r>
                        <a:rPr lang="ru-RU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організації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41" marR="7741" marT="77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Збільшення надходжень</a:t>
                      </a:r>
                    </a:p>
                  </a:txBody>
                  <a:tcPr marL="7741" marR="7741" marT="77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Зменшення надходжень</a:t>
                      </a:r>
                    </a:p>
                  </a:txBody>
                  <a:tcPr marL="7741" marR="7741" marT="77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68513451"/>
                  </a:ext>
                </a:extLst>
              </a:tr>
              <a:tr h="51363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7741" marR="7741" marT="77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Чернівецький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обласний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військовий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комісаріат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41" marR="7741" marT="77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741" marR="7741" marT="77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-5 450,60</a:t>
                      </a:r>
                    </a:p>
                  </a:txBody>
                  <a:tcPr marL="7741" marR="7741" marT="77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1254232"/>
                  </a:ext>
                </a:extLst>
              </a:tr>
              <a:tr h="26082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7741" marR="7741" marT="77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Приватне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підприємство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"</a:t>
                      </a:r>
                      <a:r>
                        <a:rPr lang="ru-RU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Західний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Буг"</a:t>
                      </a:r>
                    </a:p>
                  </a:txBody>
                  <a:tcPr marL="7741" marR="7741" marT="77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741" marR="7741" marT="77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-507,30</a:t>
                      </a:r>
                    </a:p>
                  </a:txBody>
                  <a:tcPr marL="7741" marR="7741" marT="77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4213363"/>
                  </a:ext>
                </a:extLst>
              </a:tr>
              <a:tr h="51614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7741" marR="7741" marT="77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Товариство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з </a:t>
                      </a:r>
                      <a:r>
                        <a:rPr lang="ru-RU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обмеженою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відповідальністю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"</a:t>
                      </a:r>
                      <a:r>
                        <a:rPr lang="ru-RU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Мрія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фармінг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Буковина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"</a:t>
                      </a:r>
                    </a:p>
                  </a:txBody>
                  <a:tcPr marL="7741" marR="7741" marT="77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741" marR="7741" marT="77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-195,30</a:t>
                      </a:r>
                    </a:p>
                  </a:txBody>
                  <a:tcPr marL="7741" marR="7741" marT="77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4624506"/>
                  </a:ext>
                </a:extLst>
              </a:tr>
              <a:tr h="77422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7741" marR="7741" marT="77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Комунальне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некомерційне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підприємство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"Вікнянський Центр </a:t>
                      </a:r>
                      <a:r>
                        <a:rPr lang="ru-RU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первинної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медико-</a:t>
                      </a:r>
                      <a:r>
                        <a:rPr lang="ru-RU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санітарної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допомоги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"</a:t>
                      </a:r>
                    </a:p>
                  </a:txBody>
                  <a:tcPr marL="7741" marR="7741" marT="77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741" marR="7741" marT="77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-183,50</a:t>
                      </a:r>
                    </a:p>
                  </a:txBody>
                  <a:tcPr marL="7741" marR="7741" marT="77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8292873"/>
                  </a:ext>
                </a:extLst>
              </a:tr>
              <a:tr h="51614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marL="7741" marR="7741" marT="77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Відділ </a:t>
                      </a:r>
                      <a:r>
                        <a:rPr lang="ru-RU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освіти,культури,молоді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та спорту Заставнівської </a:t>
                      </a:r>
                      <a:r>
                        <a:rPr lang="ru-RU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міської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ради</a:t>
                      </a:r>
                    </a:p>
                  </a:txBody>
                  <a:tcPr marL="7741" marR="7741" marT="77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741" marR="7741" marT="77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-183,40</a:t>
                      </a:r>
                    </a:p>
                  </a:txBody>
                  <a:tcPr marL="7741" marR="7741" marT="77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5930658"/>
                  </a:ext>
                </a:extLst>
              </a:tr>
              <a:tr h="51614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</a:t>
                      </a:r>
                    </a:p>
                  </a:txBody>
                  <a:tcPr marL="7741" marR="7741" marT="77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Приватне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науково-виробниче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комерційне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підприємство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"Алгоритм"</a:t>
                      </a:r>
                    </a:p>
                  </a:txBody>
                  <a:tcPr marL="7741" marR="7741" marT="77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160,30</a:t>
                      </a:r>
                    </a:p>
                  </a:txBody>
                  <a:tcPr marL="7741" marR="7741" marT="77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741" marR="7741" marT="77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1187311"/>
                  </a:ext>
                </a:extLst>
              </a:tr>
              <a:tr h="51614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</a:t>
                      </a:r>
                    </a:p>
                  </a:txBody>
                  <a:tcPr marL="7741" marR="7741" marT="77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Головне </a:t>
                      </a:r>
                      <a:r>
                        <a:rPr lang="ru-RU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управління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Національної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поліції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в </a:t>
                      </a:r>
                      <a:r>
                        <a:rPr lang="ru-RU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Чернівецькій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області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41" marR="7741" marT="77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141,90</a:t>
                      </a:r>
                    </a:p>
                  </a:txBody>
                  <a:tcPr marL="7741" marR="7741" marT="77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741" marR="7741" marT="77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2451468"/>
                  </a:ext>
                </a:extLst>
              </a:tr>
              <a:tr h="26082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</a:t>
                      </a:r>
                    </a:p>
                  </a:txBody>
                  <a:tcPr marL="7741" marR="7741" marT="77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Вище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профес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i</a:t>
                      </a:r>
                      <a:r>
                        <a:rPr lang="ru-RU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йне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училище №24</a:t>
                      </a:r>
                    </a:p>
                  </a:txBody>
                  <a:tcPr marL="7741" marR="7741" marT="77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88,50</a:t>
                      </a:r>
                    </a:p>
                  </a:txBody>
                  <a:tcPr marL="7741" marR="7741" marT="77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741" marR="7741" marT="77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0592999"/>
                  </a:ext>
                </a:extLst>
              </a:tr>
              <a:tr h="51614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</a:t>
                      </a:r>
                    </a:p>
                  </a:txBody>
                  <a:tcPr marL="7741" marR="7741" marT="77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Головне </a:t>
                      </a:r>
                      <a:r>
                        <a:rPr lang="ru-RU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управління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Пенсійного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фонду </a:t>
                      </a:r>
                      <a:r>
                        <a:rPr lang="ru-RU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України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в </a:t>
                      </a:r>
                      <a:r>
                        <a:rPr lang="ru-RU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Чернівецькій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області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41" marR="7741" marT="77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60,40</a:t>
                      </a:r>
                    </a:p>
                  </a:txBody>
                  <a:tcPr marL="7741" marR="7741" marT="77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741" marR="7741" marT="77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5484929"/>
                  </a:ext>
                </a:extLst>
              </a:tr>
              <a:tr h="51614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</a:t>
                      </a:r>
                    </a:p>
                  </a:txBody>
                  <a:tcPr marL="7741" marR="7741" marT="77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Товариство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з </a:t>
                      </a:r>
                      <a:r>
                        <a:rPr lang="ru-RU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обмеженою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відповідальністю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"НК </a:t>
                      </a:r>
                      <a:r>
                        <a:rPr lang="ru-RU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Барель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" (АЗС 35)</a:t>
                      </a:r>
                    </a:p>
                  </a:txBody>
                  <a:tcPr marL="7741" marR="7741" marT="77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57,70</a:t>
                      </a:r>
                    </a:p>
                  </a:txBody>
                  <a:tcPr marL="7741" marR="7741" marT="77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741" marR="7741" marT="77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8506574"/>
                  </a:ext>
                </a:extLst>
              </a:tr>
              <a:tr h="101923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</a:t>
                      </a:r>
                    </a:p>
                  </a:txBody>
                  <a:tcPr marL="7741" marR="7741" marT="77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 Державна пожежно-рятувальна частина Головного управління Державної служби України з надзвичайних ситуацій у Чернівецькій області</a:t>
                      </a:r>
                    </a:p>
                  </a:txBody>
                  <a:tcPr marL="7741" marR="7741" marT="77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55,30</a:t>
                      </a:r>
                    </a:p>
                  </a:txBody>
                  <a:tcPr marL="7741" marR="7741" marT="77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741" marR="7741" marT="77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98471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221119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677684" y="122712"/>
            <a:ext cx="11067012" cy="98169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28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Надходження</a:t>
            </a:r>
            <a:r>
              <a:rPr lang="ru-RU" sz="2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рентної</a:t>
            </a:r>
            <a:r>
              <a:rPr lang="ru-RU" sz="2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плати та плати за </a:t>
            </a:r>
            <a:r>
              <a:rPr lang="ru-RU" sz="28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використання</a:t>
            </a:r>
            <a:r>
              <a:rPr lang="ru-RU" sz="2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інших</a:t>
            </a:r>
            <a:r>
              <a:rPr lang="ru-RU" sz="2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природних</a:t>
            </a:r>
            <a:r>
              <a:rPr lang="ru-RU" sz="2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ресурсів</a:t>
            </a:r>
            <a:endParaRPr lang="ru-RU" sz="28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2572670"/>
              </p:ext>
            </p:extLst>
          </p:nvPr>
        </p:nvGraphicFramePr>
        <p:xfrm>
          <a:off x="807522" y="1104406"/>
          <a:ext cx="11091555" cy="5659050"/>
        </p:xfrm>
        <a:graphic>
          <a:graphicData uri="http://schemas.openxmlformats.org/drawingml/2006/table">
            <a:tbl>
              <a:tblPr/>
              <a:tblGrid>
                <a:gridCol w="5137837">
                  <a:extLst>
                    <a:ext uri="{9D8B030D-6E8A-4147-A177-3AD203B41FA5}">
                      <a16:colId xmlns:a16="http://schemas.microsoft.com/office/drawing/2014/main" val="3347163051"/>
                    </a:ext>
                  </a:extLst>
                </a:gridCol>
                <a:gridCol w="1256895">
                  <a:extLst>
                    <a:ext uri="{9D8B030D-6E8A-4147-A177-3AD203B41FA5}">
                      <a16:colId xmlns:a16="http://schemas.microsoft.com/office/drawing/2014/main" val="213149783"/>
                    </a:ext>
                  </a:extLst>
                </a:gridCol>
                <a:gridCol w="1245871">
                  <a:extLst>
                    <a:ext uri="{9D8B030D-6E8A-4147-A177-3AD203B41FA5}">
                      <a16:colId xmlns:a16="http://schemas.microsoft.com/office/drawing/2014/main" val="1084685062"/>
                    </a:ext>
                  </a:extLst>
                </a:gridCol>
                <a:gridCol w="1047414">
                  <a:extLst>
                    <a:ext uri="{9D8B030D-6E8A-4147-A177-3AD203B41FA5}">
                      <a16:colId xmlns:a16="http://schemas.microsoft.com/office/drawing/2014/main" val="2697220203"/>
                    </a:ext>
                  </a:extLst>
                </a:gridCol>
                <a:gridCol w="1166096">
                  <a:extLst>
                    <a:ext uri="{9D8B030D-6E8A-4147-A177-3AD203B41FA5}">
                      <a16:colId xmlns:a16="http://schemas.microsoft.com/office/drawing/2014/main" val="1280530763"/>
                    </a:ext>
                  </a:extLst>
                </a:gridCol>
                <a:gridCol w="1237442">
                  <a:extLst>
                    <a:ext uri="{9D8B030D-6E8A-4147-A177-3AD203B41FA5}">
                      <a16:colId xmlns:a16="http://schemas.microsoft.com/office/drawing/2014/main" val="669105513"/>
                    </a:ext>
                  </a:extLst>
                </a:gridCol>
              </a:tblGrid>
              <a:tr h="135824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Найменування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42" marR="9242" marT="92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 за </a:t>
                      </a:r>
                      <a:r>
                        <a:rPr lang="ru-RU" sz="1400" b="1" u="none" strike="noStrike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січень-червень</a:t>
                      </a:r>
                      <a:r>
                        <a:rPr lang="ru-RU" sz="14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</a:t>
                      </a:r>
                      <a:r>
                        <a:rPr lang="ru-RU" sz="14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року, </a:t>
                      </a:r>
                      <a:r>
                        <a:rPr lang="ru-RU" sz="1400" b="1" u="none" strike="noStrike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тис.грн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42" marR="9242" marT="92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на </a:t>
                      </a:r>
                      <a:r>
                        <a:rPr lang="ru-RU" sz="1400" b="1" u="none" strike="noStrike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січень-червень</a:t>
                      </a:r>
                      <a:r>
                        <a:rPr lang="ru-RU" sz="14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</a:t>
                      </a:r>
                      <a:r>
                        <a:rPr lang="ru-RU" sz="14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року, </a:t>
                      </a:r>
                      <a:r>
                        <a:rPr lang="ru-RU" sz="1400" b="1" u="none" strike="noStrike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тис.грн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42" marR="9242" marT="92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 за </a:t>
                      </a:r>
                      <a:r>
                        <a:rPr lang="ru-RU" sz="1400" b="1" u="none" strike="noStrike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січень-червень</a:t>
                      </a:r>
                      <a:r>
                        <a:rPr lang="ru-RU" sz="14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</a:t>
                      </a:r>
                      <a:r>
                        <a:rPr lang="ru-RU" sz="14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року, </a:t>
                      </a:r>
                      <a:r>
                        <a:rPr lang="ru-RU" sz="1400" b="1" u="none" strike="noStrike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тис.грн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42" marR="9242" marT="92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+/- факт </a:t>
                      </a:r>
                      <a:r>
                        <a:rPr lang="ru-RU" sz="1400" b="1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від</a:t>
                      </a:r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плану, </a:t>
                      </a:r>
                      <a:r>
                        <a:rPr lang="ru-RU" sz="1400" b="1" u="none" strike="noStrike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тис.грн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42" marR="9242" marT="92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+/- 2023 </a:t>
                      </a:r>
                      <a:r>
                        <a:rPr lang="ru-RU" sz="1400" b="1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рік</a:t>
                      </a:r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1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від</a:t>
                      </a:r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2022 </a:t>
                      </a:r>
                      <a:r>
                        <a:rPr lang="ru-RU" sz="14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року, </a:t>
                      </a:r>
                      <a:r>
                        <a:rPr lang="ru-RU" sz="1400" b="1" u="none" strike="noStrike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тис.грн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42" marR="9242" marT="92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5384434"/>
                  </a:ext>
                </a:extLst>
              </a:tr>
              <a:tr h="171852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1" i="1" u="none" strike="noStrike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Рентна</a:t>
                      </a:r>
                      <a:r>
                        <a:rPr lang="ru-RU" sz="1400" b="1" i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плата за </a:t>
                      </a:r>
                      <a:r>
                        <a:rPr lang="ru-RU" sz="1400" b="1" i="1" u="none" strike="noStrike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спеціальне</a:t>
                      </a:r>
                      <a:r>
                        <a:rPr lang="ru-RU" sz="1400" b="1" i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1" i="1" u="none" strike="noStrike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використання</a:t>
                      </a:r>
                      <a:r>
                        <a:rPr lang="ru-RU" sz="1400" b="1" i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1" i="1" u="none" strike="noStrike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лісових</a:t>
                      </a:r>
                      <a:r>
                        <a:rPr lang="ru-RU" sz="1400" b="1" i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1" i="1" u="none" strike="noStrike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ресурсів</a:t>
                      </a:r>
                      <a:r>
                        <a:rPr lang="ru-RU" sz="1400" b="1" i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1200" u="none" strike="noStrike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крім</a:t>
                      </a:r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u="none" strike="noStrike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рентної</a:t>
                      </a:r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плати за </a:t>
                      </a:r>
                      <a:r>
                        <a:rPr lang="ru-RU" sz="1200" u="none" strike="noStrike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спеціальне</a:t>
                      </a:r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u="none" strike="noStrike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використання</a:t>
                      </a:r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u="none" strike="noStrike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лісових</a:t>
                      </a:r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u="none" strike="noStrike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ресурсів</a:t>
                      </a:r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 </a:t>
                      </a:r>
                      <a:r>
                        <a:rPr lang="ru-RU" sz="1200" u="none" strike="noStrike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частині</a:t>
                      </a:r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u="none" strike="noStrike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деревини</a:t>
                      </a:r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200" u="none" strike="noStrike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заготовленої</a:t>
                      </a:r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 порядку рубок головного </a:t>
                      </a:r>
                      <a:r>
                        <a:rPr lang="ru-RU" sz="1200" u="none" strike="noStrike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користування</a:t>
                      </a:r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 </a:t>
                      </a:r>
                    </a:p>
                    <a:p>
                      <a:pPr marL="0" marR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400" b="1" i="1" u="sng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Платники</a:t>
                      </a:r>
                      <a:r>
                        <a:rPr lang="uk-UA" sz="14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marL="285750" marR="0" indent="-28575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uk-UA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Філія АТ "Українська залізниця,</a:t>
                      </a:r>
                    </a:p>
                    <a:p>
                      <a:pPr marL="285750" marR="0" indent="-28575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uk-UA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ДП "Чернівецький лісгосп,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marL="285750" marR="0" indent="-28575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АПК </a:t>
                      </a:r>
                      <a:r>
                        <a:rPr lang="ru-RU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Заставнівське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державне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спеціалізоване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лісництво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53,8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3,30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-15,9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-50,5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4974299"/>
                  </a:ext>
                </a:extLst>
              </a:tr>
              <a:tr h="106125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1" u="none" strike="noStrike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Рентна</a:t>
                      </a:r>
                      <a:r>
                        <a:rPr lang="ru-RU" sz="1400" b="1" i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плата за </a:t>
                      </a:r>
                      <a:r>
                        <a:rPr lang="ru-RU" sz="1400" b="1" i="1" u="none" strike="noStrike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користування</a:t>
                      </a:r>
                      <a:r>
                        <a:rPr lang="ru-RU" sz="1400" b="1" i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1" i="1" u="none" strike="noStrike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надрами</a:t>
                      </a:r>
                      <a:r>
                        <a:rPr lang="ru-RU" sz="1400" b="1" i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для </a:t>
                      </a:r>
                      <a:r>
                        <a:rPr lang="ru-RU" sz="1400" b="1" i="1" u="none" strike="noStrike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видобування</a:t>
                      </a:r>
                      <a:r>
                        <a:rPr lang="ru-RU" sz="1400" b="1" i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1" i="1" u="none" strike="noStrike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інших</a:t>
                      </a:r>
                      <a:r>
                        <a:rPr lang="ru-RU" sz="1400" b="1" i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1" i="1" u="none" strike="noStrike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корисних</a:t>
                      </a:r>
                      <a:r>
                        <a:rPr lang="ru-RU" sz="1400" b="1" i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1" i="1" u="none" strike="noStrike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копалин</a:t>
                      </a:r>
                      <a:r>
                        <a:rPr lang="ru-RU" sz="1400" b="1" i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1" i="1" u="none" strike="noStrike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загальнодержавного</a:t>
                      </a:r>
                      <a:r>
                        <a:rPr lang="ru-RU" sz="1400" b="1" i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1" i="1" u="none" strike="noStrike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значення</a:t>
                      </a:r>
                      <a:endParaRPr lang="ru-RU" sz="1400" b="1" i="1" u="none" strike="noStrike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ctr"/>
                      <a:r>
                        <a:rPr lang="uk-UA" sz="1400" b="1" i="1" u="sng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Платники</a:t>
                      </a:r>
                    </a:p>
                    <a:p>
                      <a:pPr marL="285750" indent="-285750" algn="ctr" fontAlgn="ctr">
                        <a:buFont typeface="Arial" panose="020B0604020202020204" pitchFamily="34" charset="0"/>
                        <a:buChar char="•"/>
                      </a:pPr>
                      <a:r>
                        <a:rPr lang="uk-UA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ПП «Західний Буг»,</a:t>
                      </a:r>
                    </a:p>
                    <a:p>
                      <a:pPr marL="285750" indent="-285750" algn="ctr" fontAlgn="ctr">
                        <a:buFont typeface="Arial" panose="020B0604020202020204" pitchFamily="34" charset="0"/>
                        <a:buChar char="•"/>
                      </a:pPr>
                      <a:r>
                        <a:rPr lang="uk-UA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ПП «Фортуна»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-0,1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1054776"/>
                  </a:ext>
                </a:extLst>
              </a:tr>
              <a:tr h="106125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1" u="none" strike="noStrike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Рентна</a:t>
                      </a:r>
                      <a:r>
                        <a:rPr lang="ru-RU" sz="1400" b="1" i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плата за </a:t>
                      </a:r>
                      <a:r>
                        <a:rPr lang="ru-RU" sz="1400" b="1" i="1" u="none" strike="noStrike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користування</a:t>
                      </a:r>
                      <a:r>
                        <a:rPr lang="ru-RU" sz="1400" b="1" i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1" i="1" u="none" strike="noStrike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надрами</a:t>
                      </a:r>
                      <a:r>
                        <a:rPr lang="ru-RU" sz="1400" b="1" i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для </a:t>
                      </a:r>
                      <a:r>
                        <a:rPr lang="ru-RU" sz="1400" b="1" i="1" u="none" strike="noStrike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видобування</a:t>
                      </a:r>
                      <a:r>
                        <a:rPr lang="ru-RU" sz="1400" b="1" i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1" i="1" u="none" strike="noStrike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корисних</a:t>
                      </a:r>
                      <a:r>
                        <a:rPr lang="ru-RU" sz="1400" b="1" i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1" i="1" u="none" strike="noStrike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копалин</a:t>
                      </a:r>
                      <a:r>
                        <a:rPr lang="ru-RU" sz="1400" b="1" i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1" i="1" u="none" strike="noStrike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місцевого</a:t>
                      </a:r>
                      <a:r>
                        <a:rPr lang="ru-RU" sz="1400" b="1" i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1" i="1" u="none" strike="noStrike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значення</a:t>
                      </a:r>
                      <a:endParaRPr lang="ru-RU" sz="1400" b="1" i="1" u="none" strike="noStrike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b"/>
                      <a:r>
                        <a:rPr lang="uk-UA" sz="1400" b="1" i="1" u="sng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Платники</a:t>
                      </a:r>
                    </a:p>
                    <a:p>
                      <a:pPr marL="285750" indent="-285750" algn="ctr" fontAlgn="b">
                        <a:buFont typeface="Arial" panose="020B0604020202020204" pitchFamily="34" charset="0"/>
                        <a:buChar char="•"/>
                      </a:pPr>
                      <a:r>
                        <a:rPr lang="uk-UA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ТОВ «Граніт»,</a:t>
                      </a:r>
                    </a:p>
                    <a:p>
                      <a:pPr marL="285750" indent="-285750" algn="ctr" fontAlgn="b">
                        <a:buFont typeface="Arial" panose="020B0604020202020204" pitchFamily="34" charset="0"/>
                        <a:buChar char="•"/>
                      </a:pPr>
                      <a:r>
                        <a:rPr lang="ru-RU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Заставнівське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районне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КДМБМ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6,8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3,8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3,8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329652"/>
                  </a:ext>
                </a:extLst>
              </a:tr>
              <a:tr h="42963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РАЗОМ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57,0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22,2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10,2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-12,0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-46,8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0409781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1776363" y="29090"/>
            <a:ext cx="3918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8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884445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6282" y="0"/>
            <a:ext cx="9690264" cy="546265"/>
          </a:xfrm>
        </p:spPr>
        <p:txBody>
          <a:bodyPr>
            <a:noAutofit/>
          </a:bodyPr>
          <a:lstStyle/>
          <a:p>
            <a:pPr algn="ctr"/>
            <a:r>
              <a:rPr lang="uk-UA" sz="2600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Надходження акцизного податку у І півріччі 2023 року порівняно із плановими показниками</a:t>
            </a:r>
            <a:endParaRPr lang="ru-RU" sz="2600" b="1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332509" y="1376888"/>
            <a:ext cx="4275116" cy="49295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ru-RU" sz="1600" b="1" u="sng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Пальне</a:t>
            </a:r>
            <a:r>
              <a:rPr lang="ru-RU" sz="1600" b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</a:p>
          <a:p>
            <a:pPr marL="0" indent="0" algn="ctr">
              <a:buNone/>
            </a:pPr>
            <a:r>
              <a:rPr lang="uk-UA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території Заставнівської міської територіальної громади функціонує АЗС 35 «</a:t>
            </a:r>
            <a:r>
              <a:rPr lang="ru-RU" sz="1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Товариство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обмеженою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відповідальністю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«НК </a:t>
            </a:r>
            <a:r>
              <a:rPr lang="ru-RU" sz="1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Барель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marL="0" indent="0" algn="ctr">
              <a:buNone/>
            </a:pPr>
            <a:endParaRPr lang="ru-RU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1600" b="1" u="sng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Акцизний</a:t>
            </a:r>
            <a:r>
              <a:rPr lang="ru-RU" sz="1600" b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u="sng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податок</a:t>
            </a:r>
            <a:r>
              <a:rPr lang="ru-RU" sz="1600" b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1600" b="1" u="sng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реалізації</a:t>
            </a:r>
            <a:r>
              <a:rPr lang="ru-RU" sz="1600" b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u="sng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суб`єктами</a:t>
            </a:r>
            <a:r>
              <a:rPr lang="ru-RU" sz="1600" b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u="sng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господарювання</a:t>
            </a:r>
            <a:r>
              <a:rPr lang="ru-RU" sz="1600" b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u="sng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роздрібної</a:t>
            </a:r>
            <a:r>
              <a:rPr lang="ru-RU" sz="1600" b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u="sng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торгівлі</a:t>
            </a:r>
            <a:r>
              <a:rPr lang="ru-RU" sz="1600" b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u="sng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підакцизних</a:t>
            </a:r>
            <a:r>
              <a:rPr lang="ru-RU" sz="1600" b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u="sng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товарів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0" indent="0" algn="ctr">
              <a:buNone/>
            </a:pPr>
            <a:r>
              <a:rPr lang="uk-UA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Найбільші платники</a:t>
            </a:r>
          </a:p>
          <a:p>
            <a:pPr marL="285750" indent="-285750" algn="ctr">
              <a:buFont typeface="Wingdings" panose="05000000000000000000" pitchFamily="2" charset="2"/>
              <a:buChar char="v"/>
            </a:pPr>
            <a:r>
              <a:rPr lang="ru-RU" sz="1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Підприємство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споживчої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кооперації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«Бук-</a:t>
            </a:r>
            <a:r>
              <a:rPr lang="ru-RU" sz="1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Кооп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- 58,1 </a:t>
            </a:r>
            <a:r>
              <a:rPr lang="ru-RU" sz="1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тис.грн</a:t>
            </a:r>
            <a:endParaRPr lang="ru-RU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ctr">
              <a:buFont typeface="Wingdings" panose="05000000000000000000" pitchFamily="2" charset="2"/>
              <a:buChar char="v"/>
            </a:pP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Приватне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підприємство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«Мережа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магазинів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Класік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- 65,3 </a:t>
            </a:r>
            <a:r>
              <a:rPr lang="ru-RU" sz="1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тис.грн</a:t>
            </a:r>
            <a:endParaRPr lang="ru-RU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ctr">
              <a:buFont typeface="Wingdings" panose="05000000000000000000" pitchFamily="2" charset="2"/>
              <a:buChar char="v"/>
            </a:pP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Товариство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обмеженою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відповідальністю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«ТАЙСТРА ГРУП» - 144,8 </a:t>
            </a:r>
            <a:r>
              <a:rPr lang="ru-RU" sz="1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тис.грн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614068" y="29090"/>
            <a:ext cx="5541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9</a:t>
            </a:r>
            <a:endParaRPr lang="ru-RU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8826724"/>
              </p:ext>
            </p:extLst>
          </p:nvPr>
        </p:nvGraphicFramePr>
        <p:xfrm>
          <a:off x="4773879" y="1388114"/>
          <a:ext cx="7283533" cy="4299516"/>
        </p:xfrm>
        <a:graphic>
          <a:graphicData uri="http://schemas.openxmlformats.org/drawingml/2006/table">
            <a:tbl>
              <a:tblPr/>
              <a:tblGrid>
                <a:gridCol w="3170713">
                  <a:extLst>
                    <a:ext uri="{9D8B030D-6E8A-4147-A177-3AD203B41FA5}">
                      <a16:colId xmlns:a16="http://schemas.microsoft.com/office/drawing/2014/main" val="1239168768"/>
                    </a:ext>
                  </a:extLst>
                </a:gridCol>
                <a:gridCol w="902524">
                  <a:extLst>
                    <a:ext uri="{9D8B030D-6E8A-4147-A177-3AD203B41FA5}">
                      <a16:colId xmlns:a16="http://schemas.microsoft.com/office/drawing/2014/main" val="1089453468"/>
                    </a:ext>
                  </a:extLst>
                </a:gridCol>
                <a:gridCol w="712520">
                  <a:extLst>
                    <a:ext uri="{9D8B030D-6E8A-4147-A177-3AD203B41FA5}">
                      <a16:colId xmlns:a16="http://schemas.microsoft.com/office/drawing/2014/main" val="1472298267"/>
                    </a:ext>
                  </a:extLst>
                </a:gridCol>
                <a:gridCol w="1223822">
                  <a:extLst>
                    <a:ext uri="{9D8B030D-6E8A-4147-A177-3AD203B41FA5}">
                      <a16:colId xmlns:a16="http://schemas.microsoft.com/office/drawing/2014/main" val="2947172549"/>
                    </a:ext>
                  </a:extLst>
                </a:gridCol>
                <a:gridCol w="1273954">
                  <a:extLst>
                    <a:ext uri="{9D8B030D-6E8A-4147-A177-3AD203B41FA5}">
                      <a16:colId xmlns:a16="http://schemas.microsoft.com/office/drawing/2014/main" val="3580749675"/>
                    </a:ext>
                  </a:extLst>
                </a:gridCol>
              </a:tblGrid>
              <a:tr h="79258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Найменування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Відхилення</a:t>
                      </a: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+/-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Відхилення</a:t>
                      </a: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2074594"/>
                  </a:ext>
                </a:extLst>
              </a:tr>
              <a:tr h="103687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Акцизний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податок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з </a:t>
                      </a:r>
                      <a:r>
                        <a:rPr lang="ru-RU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вироблених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 </a:t>
                      </a:r>
                      <a:r>
                        <a:rPr lang="ru-RU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Україні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підакцизних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товарів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ru-RU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продукції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42,2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88,6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+46,4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210,0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8581348"/>
                  </a:ext>
                </a:extLst>
              </a:tr>
              <a:tr h="103687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Акцизний податок з ввезених на митну територію України підакцизних товарів (продукції)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244,0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375,5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+131,5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153,9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0652796"/>
                  </a:ext>
                </a:extLst>
              </a:tr>
              <a:tr h="103687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Акцизний податок з реалізації суб`єктами господарювання роздрібної торгівлі підакцизних товарів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640,0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708,7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+68,7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110,7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8932108"/>
                  </a:ext>
                </a:extLst>
              </a:tr>
              <a:tr h="39629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РАЗОМ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926,2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1 172,8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+246,6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126,6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7480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12721179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3961</TotalTime>
  <Words>2428</Words>
  <Application>Microsoft Office PowerPoint</Application>
  <PresentationFormat>Широкоэкранный</PresentationFormat>
  <Paragraphs>716</Paragraphs>
  <Slides>20</Slides>
  <Notes>2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30" baseType="lpstr">
      <vt:lpstr>Arial</vt:lpstr>
      <vt:lpstr>Arial Cyr</vt:lpstr>
      <vt:lpstr>Calibri</vt:lpstr>
      <vt:lpstr>Monotype Corsiva</vt:lpstr>
      <vt:lpstr>Times New Roman</vt:lpstr>
      <vt:lpstr>Trebuchet MS</vt:lpstr>
      <vt:lpstr>Wingdings</vt:lpstr>
      <vt:lpstr>Wingdings 3</vt:lpstr>
      <vt:lpstr>Аспект</vt:lpstr>
      <vt:lpstr>Слайд</vt:lpstr>
      <vt:lpstr>Виконання бюджету Заставнівської міської територіальної громади  за І півріччя 2023 року </vt:lpstr>
      <vt:lpstr>Виконання дохідної частини міського бюджету за І півріччя 2023 року</vt:lpstr>
      <vt:lpstr>Презентация PowerPoint</vt:lpstr>
      <vt:lpstr>Структура доходів бюджету за І півріччя 2023 року</vt:lpstr>
      <vt:lpstr>Виконання планових показників власних доходів міського бюджету за І півріччя 2023 року  в розрізі кодів доходів </vt:lpstr>
      <vt:lpstr>Податок на доходи фізичних осіб      (складає 57,5 відсотка власних доходів бюджету громади)</vt:lpstr>
      <vt:lpstr>  Протягом звітного періоду по окремих підприємствах, установах та організаціях збільшилися (зменшилися) надходження податку на доходи фізичних осіб у бюджет Заставнівської міської територіальної громади у І півріччі 2023 року порівняно із І півріччям 2022 року, зокрема: </vt:lpstr>
      <vt:lpstr>Презентация PowerPoint</vt:lpstr>
      <vt:lpstr>Надходження акцизного податку у І півріччі 2023 року порівняно із плановими показниками</vt:lpstr>
      <vt:lpstr>Пальне        Акцизного податку з вироблених в Україні підакцизних товарів (продукції) за І півріччя 2023 року надійшло 88,6 тис.грн, що на 33,8 тис.грн більше відповідного періоду 2022 року  Акцизного податку з ввезених на митну територію України підакцизних товарів (продукції) за І півріччя 2023 року надійшло 375,5 тис.грн, що на 189,7 тис.грн більше відповідного періоду 2022 року.   Акцизного податку з реалізації суб`єктами господарювання роздрібної торгівлі підакцизних товарів  За І півріччя 2023 року надійшло 708,7 тис.грн, що на 295,5 тис.грн більше відповідного періоду 2022 року.  </vt:lpstr>
      <vt:lpstr>Місцеві податки у структурі власних доходів бюджету громади займають 29,1 відсотка</vt:lpstr>
      <vt:lpstr>Неподаткові надходження бюджету </vt:lpstr>
      <vt:lpstr>Динаміка податкового боргу до бюджету громади за січень-червень 2023 року </vt:lpstr>
      <vt:lpstr>Заборгованість по платежах до бюджету громади в розрізі юридичних осіб </vt:lpstr>
      <vt:lpstr>Виконання видаткової частини бюджету за І півріччя 2023 року порівняно з відповідним періодом минулого року</vt:lpstr>
      <vt:lpstr>Аналіз виконання видатків загального фонду за січень-червень 2023 та 2022 років</vt:lpstr>
      <vt:lpstr>Структура видатків загального фонду бюджету громади у І півріччі 2023 року </vt:lpstr>
      <vt:lpstr>Структура видатків спеціального фонду бюджету громади у  І півріччі 2023 року</vt:lpstr>
      <vt:lpstr>Виконання місцевих (комплексних) програм, що фінансуються з бюджету  Заставнівської міської територіальної громади, за І півріччя 2023 року </vt:lpstr>
      <vt:lpstr>Мережа, штати та контингенти бюджетних установ Заставнівської міської територіальної громади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Пользователь Windows</cp:lastModifiedBy>
  <cp:revision>609</cp:revision>
  <cp:lastPrinted>2023-07-21T11:31:02Z</cp:lastPrinted>
  <dcterms:created xsi:type="dcterms:W3CDTF">2023-05-16T07:12:17Z</dcterms:created>
  <dcterms:modified xsi:type="dcterms:W3CDTF">2023-07-21T11:36:17Z</dcterms:modified>
</cp:coreProperties>
</file>